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71" r:id="rId2"/>
    <p:sldId id="257" r:id="rId3"/>
    <p:sldId id="318" r:id="rId4"/>
    <p:sldId id="333" r:id="rId5"/>
    <p:sldId id="362" r:id="rId6"/>
    <p:sldId id="363" r:id="rId7"/>
    <p:sldId id="364" r:id="rId8"/>
    <p:sldId id="365" r:id="rId9"/>
    <p:sldId id="366" r:id="rId10"/>
    <p:sldId id="367" r:id="rId11"/>
    <p:sldId id="368" r:id="rId12"/>
    <p:sldId id="326" r:id="rId13"/>
    <p:sldId id="308" r:id="rId14"/>
    <p:sldId id="310"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45" r:id="rId31"/>
    <p:sldId id="33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78" autoAdjust="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11"/>
            <c:spPr>
              <a:solidFill>
                <a:schemeClr val="accent2"/>
              </a:solidFill>
            </c:spPr>
            <c:extLst>
              <c:ext xmlns:c16="http://schemas.microsoft.com/office/drawing/2014/chart" uri="{C3380CC4-5D6E-409C-BE32-E72D297353CC}">
                <c16:uniqueId val="{00000001-CA65-4112-8D1B-17077CF829F5}"/>
              </c:ext>
            </c:extLst>
          </c:dPt>
          <c:dPt>
            <c:idx val="1"/>
            <c:bubble3D val="0"/>
            <c:spPr>
              <a:solidFill>
                <a:schemeClr val="accent1"/>
              </a:solidFill>
            </c:spPr>
            <c:extLst>
              <c:ext xmlns:c16="http://schemas.microsoft.com/office/drawing/2014/chart" uri="{C3380CC4-5D6E-409C-BE32-E72D297353CC}">
                <c16:uniqueId val="{00000003-CA65-4112-8D1B-17077CF829F5}"/>
              </c:ext>
            </c:extLst>
          </c:dPt>
          <c:dLbls>
            <c:dLbl>
              <c:idx val="0"/>
              <c:layout>
                <c:manualLayout>
                  <c:x val="-0.21660784589426299"/>
                  <c:y val="-0.123567878483275"/>
                </c:manualLayout>
              </c:layout>
              <c:spPr>
                <a:noFill/>
              </c:spPr>
              <c:txPr>
                <a:bodyPr/>
                <a:lstStyle/>
                <a:p>
                  <a:pPr>
                    <a:defRPr sz="1400"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65-4112-8D1B-17077CF829F5}"/>
                </c:ext>
              </c:extLst>
            </c:dLbl>
            <c:dLbl>
              <c:idx val="1"/>
              <c:layout>
                <c:manualLayout>
                  <c:x val="2.6358118193456001E-3"/>
                  <c:y val="2.12637501734036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65-4112-8D1B-17077CF829F5}"/>
                </c:ext>
              </c:extLst>
            </c:dLbl>
            <c:dLbl>
              <c:idx val="3"/>
              <c:layout>
                <c:manualLayout>
                  <c:x val="-1.37466832886946E-2"/>
                  <c:y val="-1.7456694949241999E-2"/>
                </c:manualLayout>
              </c:layout>
              <c:tx>
                <c:rich>
                  <a:bodyPr/>
                  <a:lstStyle/>
                  <a:p>
                    <a:r>
                      <a:rPr lang="en-US" sz="1200"/>
                      <a:t>Other
&lt;1%</a:t>
                    </a:r>
                    <a:endParaRPr lang="en-US"/>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A65-4112-8D1B-17077CF829F5}"/>
                </c:ext>
              </c:extLst>
            </c:dLbl>
            <c:dLbl>
              <c:idx val="4"/>
              <c:layout>
                <c:manualLayout>
                  <c:x val="0.183636811023622"/>
                  <c:y val="0.22737951639023801"/>
                </c:manualLayout>
              </c:layout>
              <c:tx>
                <c:rich>
                  <a:bodyPr/>
                  <a:lstStyle/>
                  <a:p>
                    <a:r>
                      <a:rPr lang="en-US" sz="1200" dirty="0" smtClean="0"/>
                      <a:t>Hetero-sexual</a:t>
                    </a:r>
                    <a:r>
                      <a:rPr lang="en-US" sz="1200" dirty="0"/>
                      <a:t>
27%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A65-4112-8D1B-17077CF829F5}"/>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Sheet1!$A$11:$A$15</c:f>
              <c:strCache>
                <c:ptCount val="5"/>
                <c:pt idx="0">
                  <c:v>MSM</c:v>
                </c:pt>
                <c:pt idx="1">
                  <c:v>IDU+MSM</c:v>
                </c:pt>
                <c:pt idx="2">
                  <c:v>IDU</c:v>
                </c:pt>
                <c:pt idx="3">
                  <c:v>Other</c:v>
                </c:pt>
                <c:pt idx="4">
                  <c:v>Heterosexual</c:v>
                </c:pt>
              </c:strCache>
            </c:strRef>
          </c:cat>
          <c:val>
            <c:numRef>
              <c:f>Sheet1!$B$11:$B$15</c:f>
              <c:numCache>
                <c:formatCode>#,##0</c:formatCode>
                <c:ptCount val="5"/>
                <c:pt idx="0">
                  <c:v>30573</c:v>
                </c:pt>
                <c:pt idx="1">
                  <c:v>1407</c:v>
                </c:pt>
                <c:pt idx="2">
                  <c:v>3648</c:v>
                </c:pt>
                <c:pt idx="3" formatCode="General">
                  <c:v>51</c:v>
                </c:pt>
                <c:pt idx="4" formatCode="General">
                  <c:v>13402</c:v>
                </c:pt>
              </c:numCache>
            </c:numRef>
          </c:val>
          <c:extLst>
            <c:ext xmlns:c16="http://schemas.microsoft.com/office/drawing/2014/chart" uri="{C3380CC4-5D6E-409C-BE32-E72D297353CC}">
              <c16:uniqueId val="{00000006-CA65-4112-8D1B-17077CF829F5}"/>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1C6FD-B15E-448F-B637-A01CBAC4770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B7B47076-6F1D-4E3C-BBFE-CE4399A8BE4D}">
      <dgm:prSet phldrT="[Text]"/>
      <dgm:spPr>
        <a:solidFill>
          <a:srgbClr val="FF0000">
            <a:alpha val="50000"/>
          </a:srgbClr>
        </a:solidFill>
      </dgm:spPr>
      <dgm:t>
        <a:bodyPr/>
        <a:lstStyle/>
        <a:p>
          <a:r>
            <a:rPr lang="en-US" dirty="0" smtClean="0"/>
            <a:t>HIV</a:t>
          </a:r>
          <a:endParaRPr lang="en-US" dirty="0"/>
        </a:p>
      </dgm:t>
    </dgm:pt>
    <dgm:pt modelId="{90AF43D6-092B-46F1-A044-33CAB80C6CDF}" type="parTrans" cxnId="{49FEDE9D-CEED-4623-A7C2-8DA5DA0B1AF8}">
      <dgm:prSet/>
      <dgm:spPr/>
      <dgm:t>
        <a:bodyPr/>
        <a:lstStyle/>
        <a:p>
          <a:endParaRPr lang="en-US"/>
        </a:p>
      </dgm:t>
    </dgm:pt>
    <dgm:pt modelId="{9F5FD056-A70F-4C57-A763-2A0EF471367D}" type="sibTrans" cxnId="{49FEDE9D-CEED-4623-A7C2-8DA5DA0B1AF8}">
      <dgm:prSet/>
      <dgm:spPr/>
      <dgm:t>
        <a:bodyPr/>
        <a:lstStyle/>
        <a:p>
          <a:endParaRPr lang="en-US"/>
        </a:p>
      </dgm:t>
    </dgm:pt>
    <dgm:pt modelId="{94E4B0BD-0D84-40A3-9943-A6274565B383}">
      <dgm:prSet phldrT="[Text]"/>
      <dgm:spPr/>
      <dgm:t>
        <a:bodyPr/>
        <a:lstStyle/>
        <a:p>
          <a:r>
            <a:rPr lang="en-US" dirty="0" smtClean="0"/>
            <a:t>Mental Health</a:t>
          </a:r>
          <a:endParaRPr lang="en-US" dirty="0"/>
        </a:p>
      </dgm:t>
    </dgm:pt>
    <dgm:pt modelId="{451314D2-16F4-492A-B78C-54EAAC545C33}" type="parTrans" cxnId="{71D1336F-1D56-4B37-87CB-2E1085B980D3}">
      <dgm:prSet/>
      <dgm:spPr/>
      <dgm:t>
        <a:bodyPr/>
        <a:lstStyle/>
        <a:p>
          <a:endParaRPr lang="en-US"/>
        </a:p>
      </dgm:t>
    </dgm:pt>
    <dgm:pt modelId="{C14A5568-52AE-410D-967F-018D0A6A9847}" type="sibTrans" cxnId="{71D1336F-1D56-4B37-87CB-2E1085B980D3}">
      <dgm:prSet/>
      <dgm:spPr/>
      <dgm:t>
        <a:bodyPr/>
        <a:lstStyle/>
        <a:p>
          <a:endParaRPr lang="en-US"/>
        </a:p>
      </dgm:t>
    </dgm:pt>
    <dgm:pt modelId="{263963F7-2E03-4BFB-94CD-6A77EF6846DD}">
      <dgm:prSet phldrT="[Text]"/>
      <dgm:spPr/>
      <dgm:t>
        <a:bodyPr/>
        <a:lstStyle/>
        <a:p>
          <a:r>
            <a:rPr lang="en-US" dirty="0" smtClean="0"/>
            <a:t>Internalized Homophobia</a:t>
          </a:r>
          <a:endParaRPr lang="en-US" dirty="0"/>
        </a:p>
      </dgm:t>
    </dgm:pt>
    <dgm:pt modelId="{0CFA03D0-D455-4C50-B502-9C5DD75E0D10}" type="parTrans" cxnId="{F4A76919-821D-4C52-ADE9-DDA43874CEA1}">
      <dgm:prSet/>
      <dgm:spPr/>
      <dgm:t>
        <a:bodyPr/>
        <a:lstStyle/>
        <a:p>
          <a:endParaRPr lang="en-US"/>
        </a:p>
      </dgm:t>
    </dgm:pt>
    <dgm:pt modelId="{B12B25EF-110A-4C15-B29E-048ADD660BDD}" type="sibTrans" cxnId="{F4A76919-821D-4C52-ADE9-DDA43874CEA1}">
      <dgm:prSet/>
      <dgm:spPr/>
      <dgm:t>
        <a:bodyPr/>
        <a:lstStyle/>
        <a:p>
          <a:endParaRPr lang="en-US"/>
        </a:p>
      </dgm:t>
    </dgm:pt>
    <dgm:pt modelId="{ACF258C9-2D08-4B69-BB4F-2768FEDD6A36}">
      <dgm:prSet phldrT="[Text]"/>
      <dgm:spPr/>
      <dgm:t>
        <a:bodyPr/>
        <a:lstStyle/>
        <a:p>
          <a:r>
            <a:rPr lang="en-US" dirty="0" smtClean="0"/>
            <a:t>Childhood Sexual Abuse</a:t>
          </a:r>
          <a:endParaRPr lang="en-US" dirty="0"/>
        </a:p>
      </dgm:t>
    </dgm:pt>
    <dgm:pt modelId="{131F220E-E013-4ED1-AAA7-3713D9877AF6}" type="parTrans" cxnId="{43D7E818-AD7E-4547-84BB-C59F3A81C75B}">
      <dgm:prSet/>
      <dgm:spPr/>
      <dgm:t>
        <a:bodyPr/>
        <a:lstStyle/>
        <a:p>
          <a:endParaRPr lang="en-US"/>
        </a:p>
      </dgm:t>
    </dgm:pt>
    <dgm:pt modelId="{12174542-BCC2-407C-8C53-64AA79D32E49}" type="sibTrans" cxnId="{43D7E818-AD7E-4547-84BB-C59F3A81C75B}">
      <dgm:prSet/>
      <dgm:spPr/>
      <dgm:t>
        <a:bodyPr/>
        <a:lstStyle/>
        <a:p>
          <a:endParaRPr lang="en-US"/>
        </a:p>
      </dgm:t>
    </dgm:pt>
    <dgm:pt modelId="{581A6991-DB28-4426-ABBF-F07ED541C43A}">
      <dgm:prSet phldrT="[Text]"/>
      <dgm:spPr>
        <a:solidFill>
          <a:schemeClr val="accent3">
            <a:lumMod val="60000"/>
            <a:lumOff val="40000"/>
            <a:alpha val="50000"/>
          </a:schemeClr>
        </a:solidFill>
      </dgm:spPr>
      <dgm:t>
        <a:bodyPr/>
        <a:lstStyle/>
        <a:p>
          <a:r>
            <a:rPr lang="en-US" dirty="0" smtClean="0"/>
            <a:t>Substance/ Alcohol Abuse</a:t>
          </a:r>
          <a:endParaRPr lang="en-US" dirty="0"/>
        </a:p>
      </dgm:t>
    </dgm:pt>
    <dgm:pt modelId="{E8345DF4-2E3F-4003-A379-4978FA7C97A0}" type="parTrans" cxnId="{0BAA8AD8-4827-41E2-B1A0-F2AFCABAC98F}">
      <dgm:prSet/>
      <dgm:spPr/>
      <dgm:t>
        <a:bodyPr/>
        <a:lstStyle/>
        <a:p>
          <a:endParaRPr lang="en-US"/>
        </a:p>
      </dgm:t>
    </dgm:pt>
    <dgm:pt modelId="{9C2635C9-DED5-4402-A331-FC1501564394}" type="sibTrans" cxnId="{0BAA8AD8-4827-41E2-B1A0-F2AFCABAC98F}">
      <dgm:prSet/>
      <dgm:spPr/>
      <dgm:t>
        <a:bodyPr/>
        <a:lstStyle/>
        <a:p>
          <a:endParaRPr lang="en-US"/>
        </a:p>
      </dgm:t>
    </dgm:pt>
    <dgm:pt modelId="{0E9C1F24-F1F8-4937-B619-9E689F14088A}">
      <dgm:prSet phldrT="[Text]"/>
      <dgm:spPr/>
      <dgm:t>
        <a:bodyPr/>
        <a:lstStyle/>
        <a:p>
          <a:r>
            <a:rPr lang="en-US" dirty="0" smtClean="0"/>
            <a:t>Tobacco Use</a:t>
          </a:r>
          <a:endParaRPr lang="en-US" dirty="0"/>
        </a:p>
      </dgm:t>
    </dgm:pt>
    <dgm:pt modelId="{F2D2DC14-B631-43EC-AE09-AA621FB25612}" type="parTrans" cxnId="{C820A988-7738-4265-A218-F75288B4EA9E}">
      <dgm:prSet/>
      <dgm:spPr/>
      <dgm:t>
        <a:bodyPr/>
        <a:lstStyle/>
        <a:p>
          <a:endParaRPr lang="en-US"/>
        </a:p>
      </dgm:t>
    </dgm:pt>
    <dgm:pt modelId="{AAD48D49-B9D7-4104-A184-C08C254EA7A8}" type="sibTrans" cxnId="{C820A988-7738-4265-A218-F75288B4EA9E}">
      <dgm:prSet/>
      <dgm:spPr/>
      <dgm:t>
        <a:bodyPr/>
        <a:lstStyle/>
        <a:p>
          <a:endParaRPr lang="en-US"/>
        </a:p>
      </dgm:t>
    </dgm:pt>
    <dgm:pt modelId="{202B0D42-7DDA-4D30-B1F7-F62B2798DA67}">
      <dgm:prSet phldrT="[Text]"/>
      <dgm:spPr/>
      <dgm:t>
        <a:bodyPr/>
        <a:lstStyle/>
        <a:p>
          <a:r>
            <a:rPr lang="en-US" dirty="0" smtClean="0"/>
            <a:t>STIs</a:t>
          </a:r>
          <a:endParaRPr lang="en-US" dirty="0"/>
        </a:p>
      </dgm:t>
    </dgm:pt>
    <dgm:pt modelId="{EA38CF35-E57B-4301-979F-E9CD2A236710}" type="parTrans" cxnId="{A89A2AF2-6BF2-4D2F-B11D-6DE38678BC41}">
      <dgm:prSet/>
      <dgm:spPr/>
      <dgm:t>
        <a:bodyPr/>
        <a:lstStyle/>
        <a:p>
          <a:endParaRPr lang="en-US"/>
        </a:p>
      </dgm:t>
    </dgm:pt>
    <dgm:pt modelId="{55C70066-7AD9-4360-B69E-05C318840803}" type="sibTrans" cxnId="{A89A2AF2-6BF2-4D2F-B11D-6DE38678BC41}">
      <dgm:prSet/>
      <dgm:spPr/>
      <dgm:t>
        <a:bodyPr/>
        <a:lstStyle/>
        <a:p>
          <a:endParaRPr lang="en-US"/>
        </a:p>
      </dgm:t>
    </dgm:pt>
    <dgm:pt modelId="{DD9FB599-314D-4DA4-8717-AD7AE3789447}">
      <dgm:prSet phldrT="[Text]"/>
      <dgm:spPr/>
      <dgm:t>
        <a:bodyPr/>
        <a:lstStyle/>
        <a:p>
          <a:r>
            <a:rPr lang="en-US" dirty="0" smtClean="0"/>
            <a:t>Hate Crimes/ Homophobia</a:t>
          </a:r>
          <a:endParaRPr lang="en-US" dirty="0"/>
        </a:p>
      </dgm:t>
    </dgm:pt>
    <dgm:pt modelId="{12E90C74-C8F5-476E-9D12-9C0B2449790F}" type="parTrans" cxnId="{5C91BC59-3728-4141-B9FF-60321B76666D}">
      <dgm:prSet/>
      <dgm:spPr/>
      <dgm:t>
        <a:bodyPr/>
        <a:lstStyle/>
        <a:p>
          <a:endParaRPr lang="en-US"/>
        </a:p>
      </dgm:t>
    </dgm:pt>
    <dgm:pt modelId="{6BD39C05-1FCB-4CEA-935C-C62FF0512047}" type="sibTrans" cxnId="{5C91BC59-3728-4141-B9FF-60321B76666D}">
      <dgm:prSet/>
      <dgm:spPr/>
      <dgm:t>
        <a:bodyPr/>
        <a:lstStyle/>
        <a:p>
          <a:endParaRPr lang="en-US"/>
        </a:p>
      </dgm:t>
    </dgm:pt>
    <dgm:pt modelId="{04797D23-6837-471F-9636-1CAF42D0F323}">
      <dgm:prSet phldrT="[Text]"/>
      <dgm:spPr>
        <a:solidFill>
          <a:schemeClr val="accent5">
            <a:alpha val="50000"/>
          </a:schemeClr>
        </a:solidFill>
      </dgm:spPr>
      <dgm:t>
        <a:bodyPr/>
        <a:lstStyle/>
        <a:p>
          <a:r>
            <a:rPr lang="en-US" dirty="0" smtClean="0"/>
            <a:t>Intimate Partner Violence</a:t>
          </a:r>
          <a:endParaRPr lang="en-US" dirty="0"/>
        </a:p>
      </dgm:t>
    </dgm:pt>
    <dgm:pt modelId="{E70C7EFB-87BD-4C6D-84DE-7FFC6868B6FB}" type="parTrans" cxnId="{BDB6079D-D2EA-461B-9006-FC27CF605A95}">
      <dgm:prSet/>
      <dgm:spPr/>
      <dgm:t>
        <a:bodyPr/>
        <a:lstStyle/>
        <a:p>
          <a:endParaRPr lang="en-US"/>
        </a:p>
      </dgm:t>
    </dgm:pt>
    <dgm:pt modelId="{5A140B5D-7445-4C78-B52D-AE16FD86F197}" type="sibTrans" cxnId="{BDB6079D-D2EA-461B-9006-FC27CF605A95}">
      <dgm:prSet/>
      <dgm:spPr/>
      <dgm:t>
        <a:bodyPr/>
        <a:lstStyle/>
        <a:p>
          <a:endParaRPr lang="en-US"/>
        </a:p>
      </dgm:t>
    </dgm:pt>
    <dgm:pt modelId="{2E758C57-BA0B-4BB3-866F-CBDBD10DBA21}" type="pres">
      <dgm:prSet presAssocID="{33F1C6FD-B15E-448F-B637-A01CBAC47701}" presName="composite" presStyleCnt="0">
        <dgm:presLayoutVars>
          <dgm:chMax val="1"/>
          <dgm:dir/>
          <dgm:resizeHandles val="exact"/>
        </dgm:presLayoutVars>
      </dgm:prSet>
      <dgm:spPr/>
      <dgm:t>
        <a:bodyPr/>
        <a:lstStyle/>
        <a:p>
          <a:endParaRPr lang="en-US"/>
        </a:p>
      </dgm:t>
    </dgm:pt>
    <dgm:pt modelId="{092E92EB-2D01-4D8F-9195-E5FF56B69B83}" type="pres">
      <dgm:prSet presAssocID="{33F1C6FD-B15E-448F-B637-A01CBAC47701}" presName="radial" presStyleCnt="0">
        <dgm:presLayoutVars>
          <dgm:animLvl val="ctr"/>
        </dgm:presLayoutVars>
      </dgm:prSet>
      <dgm:spPr/>
    </dgm:pt>
    <dgm:pt modelId="{C3ABF340-A34D-430E-BF58-1AB7F09A0F4C}" type="pres">
      <dgm:prSet presAssocID="{B7B47076-6F1D-4E3C-BBFE-CE4399A8BE4D}" presName="centerShape" presStyleLbl="vennNode1" presStyleIdx="0" presStyleCnt="9"/>
      <dgm:spPr/>
      <dgm:t>
        <a:bodyPr/>
        <a:lstStyle/>
        <a:p>
          <a:endParaRPr lang="en-US"/>
        </a:p>
      </dgm:t>
    </dgm:pt>
    <dgm:pt modelId="{EB6A9CEA-C3BA-4511-8D14-5F6EAB008672}" type="pres">
      <dgm:prSet presAssocID="{94E4B0BD-0D84-40A3-9943-A6274565B383}" presName="node" presStyleLbl="vennNode1" presStyleIdx="1" presStyleCnt="9">
        <dgm:presLayoutVars>
          <dgm:bulletEnabled val="1"/>
        </dgm:presLayoutVars>
      </dgm:prSet>
      <dgm:spPr/>
      <dgm:t>
        <a:bodyPr/>
        <a:lstStyle/>
        <a:p>
          <a:endParaRPr lang="en-US"/>
        </a:p>
      </dgm:t>
    </dgm:pt>
    <dgm:pt modelId="{BBC2C89F-4E52-4F9D-87E3-93C09B86743A}" type="pres">
      <dgm:prSet presAssocID="{263963F7-2E03-4BFB-94CD-6A77EF6846DD}" presName="node" presStyleLbl="vennNode1" presStyleIdx="2" presStyleCnt="9">
        <dgm:presLayoutVars>
          <dgm:bulletEnabled val="1"/>
        </dgm:presLayoutVars>
      </dgm:prSet>
      <dgm:spPr/>
      <dgm:t>
        <a:bodyPr/>
        <a:lstStyle/>
        <a:p>
          <a:endParaRPr lang="en-US"/>
        </a:p>
      </dgm:t>
    </dgm:pt>
    <dgm:pt modelId="{02AAE1B1-5B39-4319-BE73-C9E31915C707}" type="pres">
      <dgm:prSet presAssocID="{ACF258C9-2D08-4B69-BB4F-2768FEDD6A36}" presName="node" presStyleLbl="vennNode1" presStyleIdx="3" presStyleCnt="9">
        <dgm:presLayoutVars>
          <dgm:bulletEnabled val="1"/>
        </dgm:presLayoutVars>
      </dgm:prSet>
      <dgm:spPr/>
      <dgm:t>
        <a:bodyPr/>
        <a:lstStyle/>
        <a:p>
          <a:endParaRPr lang="en-US"/>
        </a:p>
      </dgm:t>
    </dgm:pt>
    <dgm:pt modelId="{4C4DE8CE-61AC-4B51-A52B-1744D91DA9BD}" type="pres">
      <dgm:prSet presAssocID="{581A6991-DB28-4426-ABBF-F07ED541C43A}" presName="node" presStyleLbl="vennNode1" presStyleIdx="4" presStyleCnt="9">
        <dgm:presLayoutVars>
          <dgm:bulletEnabled val="1"/>
        </dgm:presLayoutVars>
      </dgm:prSet>
      <dgm:spPr/>
      <dgm:t>
        <a:bodyPr/>
        <a:lstStyle/>
        <a:p>
          <a:endParaRPr lang="en-US"/>
        </a:p>
      </dgm:t>
    </dgm:pt>
    <dgm:pt modelId="{A5AAEFAC-C058-4D75-ABC4-A035FBF0BC38}" type="pres">
      <dgm:prSet presAssocID="{0E9C1F24-F1F8-4937-B619-9E689F14088A}" presName="node" presStyleLbl="vennNode1" presStyleIdx="5" presStyleCnt="9">
        <dgm:presLayoutVars>
          <dgm:bulletEnabled val="1"/>
        </dgm:presLayoutVars>
      </dgm:prSet>
      <dgm:spPr/>
      <dgm:t>
        <a:bodyPr/>
        <a:lstStyle/>
        <a:p>
          <a:endParaRPr lang="en-US"/>
        </a:p>
      </dgm:t>
    </dgm:pt>
    <dgm:pt modelId="{C00E702E-B223-49B5-90E9-BE2A7BE32BA3}" type="pres">
      <dgm:prSet presAssocID="{202B0D42-7DDA-4D30-B1F7-F62B2798DA67}" presName="node" presStyleLbl="vennNode1" presStyleIdx="6" presStyleCnt="9">
        <dgm:presLayoutVars>
          <dgm:bulletEnabled val="1"/>
        </dgm:presLayoutVars>
      </dgm:prSet>
      <dgm:spPr/>
      <dgm:t>
        <a:bodyPr/>
        <a:lstStyle/>
        <a:p>
          <a:endParaRPr lang="en-US"/>
        </a:p>
      </dgm:t>
    </dgm:pt>
    <dgm:pt modelId="{15D43415-3D2C-47C2-8470-C49F8702FEB9}" type="pres">
      <dgm:prSet presAssocID="{DD9FB599-314D-4DA4-8717-AD7AE3789447}" presName="node" presStyleLbl="vennNode1" presStyleIdx="7" presStyleCnt="9">
        <dgm:presLayoutVars>
          <dgm:bulletEnabled val="1"/>
        </dgm:presLayoutVars>
      </dgm:prSet>
      <dgm:spPr/>
      <dgm:t>
        <a:bodyPr/>
        <a:lstStyle/>
        <a:p>
          <a:endParaRPr lang="en-US"/>
        </a:p>
      </dgm:t>
    </dgm:pt>
    <dgm:pt modelId="{DD98B626-6589-4098-9C43-71B146D7BE9C}" type="pres">
      <dgm:prSet presAssocID="{04797D23-6837-471F-9636-1CAF42D0F323}" presName="node" presStyleLbl="vennNode1" presStyleIdx="8" presStyleCnt="9">
        <dgm:presLayoutVars>
          <dgm:bulletEnabled val="1"/>
        </dgm:presLayoutVars>
      </dgm:prSet>
      <dgm:spPr/>
      <dgm:t>
        <a:bodyPr/>
        <a:lstStyle/>
        <a:p>
          <a:endParaRPr lang="en-US"/>
        </a:p>
      </dgm:t>
    </dgm:pt>
  </dgm:ptLst>
  <dgm:cxnLst>
    <dgm:cxn modelId="{C820A988-7738-4265-A218-F75288B4EA9E}" srcId="{B7B47076-6F1D-4E3C-BBFE-CE4399A8BE4D}" destId="{0E9C1F24-F1F8-4937-B619-9E689F14088A}" srcOrd="4" destOrd="0" parTransId="{F2D2DC14-B631-43EC-AE09-AA621FB25612}" sibTransId="{AAD48D49-B9D7-4104-A184-C08C254EA7A8}"/>
    <dgm:cxn modelId="{BDB6079D-D2EA-461B-9006-FC27CF605A95}" srcId="{B7B47076-6F1D-4E3C-BBFE-CE4399A8BE4D}" destId="{04797D23-6837-471F-9636-1CAF42D0F323}" srcOrd="7" destOrd="0" parTransId="{E70C7EFB-87BD-4C6D-84DE-7FFC6868B6FB}" sibTransId="{5A140B5D-7445-4C78-B52D-AE16FD86F197}"/>
    <dgm:cxn modelId="{2CD03945-4DD1-4FE1-B399-D839D93E2AAE}" type="presOf" srcId="{202B0D42-7DDA-4D30-B1F7-F62B2798DA67}" destId="{C00E702E-B223-49B5-90E9-BE2A7BE32BA3}" srcOrd="0" destOrd="0" presId="urn:microsoft.com/office/officeart/2005/8/layout/radial3"/>
    <dgm:cxn modelId="{43D7E818-AD7E-4547-84BB-C59F3A81C75B}" srcId="{B7B47076-6F1D-4E3C-BBFE-CE4399A8BE4D}" destId="{ACF258C9-2D08-4B69-BB4F-2768FEDD6A36}" srcOrd="2" destOrd="0" parTransId="{131F220E-E013-4ED1-AAA7-3713D9877AF6}" sibTransId="{12174542-BCC2-407C-8C53-64AA79D32E49}"/>
    <dgm:cxn modelId="{49FEDE9D-CEED-4623-A7C2-8DA5DA0B1AF8}" srcId="{33F1C6FD-B15E-448F-B637-A01CBAC47701}" destId="{B7B47076-6F1D-4E3C-BBFE-CE4399A8BE4D}" srcOrd="0" destOrd="0" parTransId="{90AF43D6-092B-46F1-A044-33CAB80C6CDF}" sibTransId="{9F5FD056-A70F-4C57-A763-2A0EF471367D}"/>
    <dgm:cxn modelId="{0BAA8AD8-4827-41E2-B1A0-F2AFCABAC98F}" srcId="{B7B47076-6F1D-4E3C-BBFE-CE4399A8BE4D}" destId="{581A6991-DB28-4426-ABBF-F07ED541C43A}" srcOrd="3" destOrd="0" parTransId="{E8345DF4-2E3F-4003-A379-4978FA7C97A0}" sibTransId="{9C2635C9-DED5-4402-A331-FC1501564394}"/>
    <dgm:cxn modelId="{2CBE9A04-16D1-4F40-82E7-9595C043F4B0}" type="presOf" srcId="{ACF258C9-2D08-4B69-BB4F-2768FEDD6A36}" destId="{02AAE1B1-5B39-4319-BE73-C9E31915C707}" srcOrd="0" destOrd="0" presId="urn:microsoft.com/office/officeart/2005/8/layout/radial3"/>
    <dgm:cxn modelId="{0394E220-0F9F-4C3A-97F9-E6D56FA7713A}" type="presOf" srcId="{263963F7-2E03-4BFB-94CD-6A77EF6846DD}" destId="{BBC2C89F-4E52-4F9D-87E3-93C09B86743A}" srcOrd="0" destOrd="0" presId="urn:microsoft.com/office/officeart/2005/8/layout/radial3"/>
    <dgm:cxn modelId="{62B6FF74-F1DF-47DC-A121-BF8B3CD8FAD3}" type="presOf" srcId="{DD9FB599-314D-4DA4-8717-AD7AE3789447}" destId="{15D43415-3D2C-47C2-8470-C49F8702FEB9}" srcOrd="0" destOrd="0" presId="urn:microsoft.com/office/officeart/2005/8/layout/radial3"/>
    <dgm:cxn modelId="{71D1336F-1D56-4B37-87CB-2E1085B980D3}" srcId="{B7B47076-6F1D-4E3C-BBFE-CE4399A8BE4D}" destId="{94E4B0BD-0D84-40A3-9943-A6274565B383}" srcOrd="0" destOrd="0" parTransId="{451314D2-16F4-492A-B78C-54EAAC545C33}" sibTransId="{C14A5568-52AE-410D-967F-018D0A6A9847}"/>
    <dgm:cxn modelId="{09D0114B-3D83-474E-91C9-1DD4C9932667}" type="presOf" srcId="{581A6991-DB28-4426-ABBF-F07ED541C43A}" destId="{4C4DE8CE-61AC-4B51-A52B-1744D91DA9BD}" srcOrd="0" destOrd="0" presId="urn:microsoft.com/office/officeart/2005/8/layout/radial3"/>
    <dgm:cxn modelId="{DFF792D6-9E7F-4F41-999E-72645801219E}" type="presOf" srcId="{B7B47076-6F1D-4E3C-BBFE-CE4399A8BE4D}" destId="{C3ABF340-A34D-430E-BF58-1AB7F09A0F4C}" srcOrd="0" destOrd="0" presId="urn:microsoft.com/office/officeart/2005/8/layout/radial3"/>
    <dgm:cxn modelId="{5C91BC59-3728-4141-B9FF-60321B76666D}" srcId="{B7B47076-6F1D-4E3C-BBFE-CE4399A8BE4D}" destId="{DD9FB599-314D-4DA4-8717-AD7AE3789447}" srcOrd="6" destOrd="0" parTransId="{12E90C74-C8F5-476E-9D12-9C0B2449790F}" sibTransId="{6BD39C05-1FCB-4CEA-935C-C62FF0512047}"/>
    <dgm:cxn modelId="{4A25DB60-2330-4E89-B06A-6F1239E2BCDC}" type="presOf" srcId="{94E4B0BD-0D84-40A3-9943-A6274565B383}" destId="{EB6A9CEA-C3BA-4511-8D14-5F6EAB008672}" srcOrd="0" destOrd="0" presId="urn:microsoft.com/office/officeart/2005/8/layout/radial3"/>
    <dgm:cxn modelId="{A89A2AF2-6BF2-4D2F-B11D-6DE38678BC41}" srcId="{B7B47076-6F1D-4E3C-BBFE-CE4399A8BE4D}" destId="{202B0D42-7DDA-4D30-B1F7-F62B2798DA67}" srcOrd="5" destOrd="0" parTransId="{EA38CF35-E57B-4301-979F-E9CD2A236710}" sibTransId="{55C70066-7AD9-4360-B69E-05C318840803}"/>
    <dgm:cxn modelId="{2AB2FC4D-32A0-4DE7-B089-FB087865265A}" type="presOf" srcId="{0E9C1F24-F1F8-4937-B619-9E689F14088A}" destId="{A5AAEFAC-C058-4D75-ABC4-A035FBF0BC38}" srcOrd="0" destOrd="0" presId="urn:microsoft.com/office/officeart/2005/8/layout/radial3"/>
    <dgm:cxn modelId="{F4A76919-821D-4C52-ADE9-DDA43874CEA1}" srcId="{B7B47076-6F1D-4E3C-BBFE-CE4399A8BE4D}" destId="{263963F7-2E03-4BFB-94CD-6A77EF6846DD}" srcOrd="1" destOrd="0" parTransId="{0CFA03D0-D455-4C50-B502-9C5DD75E0D10}" sibTransId="{B12B25EF-110A-4C15-B29E-048ADD660BDD}"/>
    <dgm:cxn modelId="{AC0CAB49-157E-4EB5-A279-66E3811132CB}" type="presOf" srcId="{04797D23-6837-471F-9636-1CAF42D0F323}" destId="{DD98B626-6589-4098-9C43-71B146D7BE9C}" srcOrd="0" destOrd="0" presId="urn:microsoft.com/office/officeart/2005/8/layout/radial3"/>
    <dgm:cxn modelId="{5FD4274A-8B86-47D0-9BD2-099F957F7B73}" type="presOf" srcId="{33F1C6FD-B15E-448F-B637-A01CBAC47701}" destId="{2E758C57-BA0B-4BB3-866F-CBDBD10DBA21}" srcOrd="0" destOrd="0" presId="urn:microsoft.com/office/officeart/2005/8/layout/radial3"/>
    <dgm:cxn modelId="{2CB0183A-6EDA-4E29-AFAC-096B3DB83FD8}" type="presParOf" srcId="{2E758C57-BA0B-4BB3-866F-CBDBD10DBA21}" destId="{092E92EB-2D01-4D8F-9195-E5FF56B69B83}" srcOrd="0" destOrd="0" presId="urn:microsoft.com/office/officeart/2005/8/layout/radial3"/>
    <dgm:cxn modelId="{BDA0D23E-3F33-47D0-BB44-5F6C159D295A}" type="presParOf" srcId="{092E92EB-2D01-4D8F-9195-E5FF56B69B83}" destId="{C3ABF340-A34D-430E-BF58-1AB7F09A0F4C}" srcOrd="0" destOrd="0" presId="urn:microsoft.com/office/officeart/2005/8/layout/radial3"/>
    <dgm:cxn modelId="{3998F6BF-6369-4613-B0E6-BD5526468CCF}" type="presParOf" srcId="{092E92EB-2D01-4D8F-9195-E5FF56B69B83}" destId="{EB6A9CEA-C3BA-4511-8D14-5F6EAB008672}" srcOrd="1" destOrd="0" presId="urn:microsoft.com/office/officeart/2005/8/layout/radial3"/>
    <dgm:cxn modelId="{1EE11059-4164-4514-87CE-43F33BE78FC2}" type="presParOf" srcId="{092E92EB-2D01-4D8F-9195-E5FF56B69B83}" destId="{BBC2C89F-4E52-4F9D-87E3-93C09B86743A}" srcOrd="2" destOrd="0" presId="urn:microsoft.com/office/officeart/2005/8/layout/radial3"/>
    <dgm:cxn modelId="{809E865C-1A16-445C-838C-1766489A82E9}" type="presParOf" srcId="{092E92EB-2D01-4D8F-9195-E5FF56B69B83}" destId="{02AAE1B1-5B39-4319-BE73-C9E31915C707}" srcOrd="3" destOrd="0" presId="urn:microsoft.com/office/officeart/2005/8/layout/radial3"/>
    <dgm:cxn modelId="{186402F9-64AA-42D7-A3D6-31851AF98704}" type="presParOf" srcId="{092E92EB-2D01-4D8F-9195-E5FF56B69B83}" destId="{4C4DE8CE-61AC-4B51-A52B-1744D91DA9BD}" srcOrd="4" destOrd="0" presId="urn:microsoft.com/office/officeart/2005/8/layout/radial3"/>
    <dgm:cxn modelId="{264AB444-5E3D-46FC-B65F-874589F28A4A}" type="presParOf" srcId="{092E92EB-2D01-4D8F-9195-E5FF56B69B83}" destId="{A5AAEFAC-C058-4D75-ABC4-A035FBF0BC38}" srcOrd="5" destOrd="0" presId="urn:microsoft.com/office/officeart/2005/8/layout/radial3"/>
    <dgm:cxn modelId="{F65334D5-4CB1-4B12-93B2-578BA4FD1A02}" type="presParOf" srcId="{092E92EB-2D01-4D8F-9195-E5FF56B69B83}" destId="{C00E702E-B223-49B5-90E9-BE2A7BE32BA3}" srcOrd="6" destOrd="0" presId="urn:microsoft.com/office/officeart/2005/8/layout/radial3"/>
    <dgm:cxn modelId="{CC267803-F65C-4297-B520-ADEF30006216}" type="presParOf" srcId="{092E92EB-2D01-4D8F-9195-E5FF56B69B83}" destId="{15D43415-3D2C-47C2-8470-C49F8702FEB9}" srcOrd="7" destOrd="0" presId="urn:microsoft.com/office/officeart/2005/8/layout/radial3"/>
    <dgm:cxn modelId="{D5619BA2-660F-42B0-80DD-BAE97111C81B}" type="presParOf" srcId="{092E92EB-2D01-4D8F-9195-E5FF56B69B83}" destId="{DD98B626-6589-4098-9C43-71B146D7BE9C}"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BF340-A34D-430E-BF58-1AB7F09A0F4C}">
      <dsp:nvSpPr>
        <dsp:cNvPr id="0" name=""/>
        <dsp:cNvSpPr/>
      </dsp:nvSpPr>
      <dsp:spPr>
        <a:xfrm>
          <a:off x="2974181" y="1221581"/>
          <a:ext cx="3043237" cy="3043237"/>
        </a:xfrm>
        <a:prstGeom prst="ellipse">
          <a:avLst/>
        </a:prstGeom>
        <a:solidFill>
          <a:srgbClr val="FF000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HIV</a:t>
          </a:r>
          <a:endParaRPr lang="en-US" sz="6500" kern="1200" dirty="0"/>
        </a:p>
      </dsp:txBody>
      <dsp:txXfrm>
        <a:off x="3419853" y="1667253"/>
        <a:ext cx="2151893" cy="2151893"/>
      </dsp:txXfrm>
    </dsp:sp>
    <dsp:sp modelId="{EB6A9CEA-C3BA-4511-8D14-5F6EAB008672}">
      <dsp:nvSpPr>
        <dsp:cNvPr id="0" name=""/>
        <dsp:cNvSpPr/>
      </dsp:nvSpPr>
      <dsp:spPr>
        <a:xfrm>
          <a:off x="3734990" y="543"/>
          <a:ext cx="1521618" cy="15216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Mental Health</a:t>
          </a:r>
          <a:endParaRPr lang="en-US" sz="1600" kern="1200" dirty="0"/>
        </a:p>
      </dsp:txBody>
      <dsp:txXfrm>
        <a:off x="3957826" y="223379"/>
        <a:ext cx="1075946" cy="1075946"/>
      </dsp:txXfrm>
    </dsp:sp>
    <dsp:sp modelId="{BBC2C89F-4E52-4F9D-87E3-93C09B86743A}">
      <dsp:nvSpPr>
        <dsp:cNvPr id="0" name=""/>
        <dsp:cNvSpPr/>
      </dsp:nvSpPr>
      <dsp:spPr>
        <a:xfrm>
          <a:off x="5136368" y="581012"/>
          <a:ext cx="1521618" cy="15216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Internalized Homophobia</a:t>
          </a:r>
          <a:endParaRPr lang="en-US" sz="1600" kern="1200" dirty="0"/>
        </a:p>
      </dsp:txBody>
      <dsp:txXfrm>
        <a:off x="5359204" y="803848"/>
        <a:ext cx="1075946" cy="1075946"/>
      </dsp:txXfrm>
    </dsp:sp>
    <dsp:sp modelId="{02AAE1B1-5B39-4319-BE73-C9E31915C707}">
      <dsp:nvSpPr>
        <dsp:cNvPr id="0" name=""/>
        <dsp:cNvSpPr/>
      </dsp:nvSpPr>
      <dsp:spPr>
        <a:xfrm>
          <a:off x="5716838" y="1982390"/>
          <a:ext cx="1521618" cy="15216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Childhood Sexual Abuse</a:t>
          </a:r>
          <a:endParaRPr lang="en-US" sz="1600" kern="1200" dirty="0"/>
        </a:p>
      </dsp:txBody>
      <dsp:txXfrm>
        <a:off x="5939674" y="2205226"/>
        <a:ext cx="1075946" cy="1075946"/>
      </dsp:txXfrm>
    </dsp:sp>
    <dsp:sp modelId="{4C4DE8CE-61AC-4B51-A52B-1744D91DA9BD}">
      <dsp:nvSpPr>
        <dsp:cNvPr id="0" name=""/>
        <dsp:cNvSpPr/>
      </dsp:nvSpPr>
      <dsp:spPr>
        <a:xfrm>
          <a:off x="5136368" y="3383768"/>
          <a:ext cx="1521618" cy="1521618"/>
        </a:xfrm>
        <a:prstGeom prst="ellipse">
          <a:avLst/>
        </a:prstGeom>
        <a:solidFill>
          <a:schemeClr val="accent3">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Substance/ Alcohol Abuse</a:t>
          </a:r>
          <a:endParaRPr lang="en-US" sz="1600" kern="1200" dirty="0"/>
        </a:p>
      </dsp:txBody>
      <dsp:txXfrm>
        <a:off x="5359204" y="3606604"/>
        <a:ext cx="1075946" cy="1075946"/>
      </dsp:txXfrm>
    </dsp:sp>
    <dsp:sp modelId="{A5AAEFAC-C058-4D75-ABC4-A035FBF0BC38}">
      <dsp:nvSpPr>
        <dsp:cNvPr id="0" name=""/>
        <dsp:cNvSpPr/>
      </dsp:nvSpPr>
      <dsp:spPr>
        <a:xfrm>
          <a:off x="3734990" y="3964238"/>
          <a:ext cx="1521618" cy="15216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Tobacco Use</a:t>
          </a:r>
          <a:endParaRPr lang="en-US" sz="1600" kern="1200" dirty="0"/>
        </a:p>
      </dsp:txBody>
      <dsp:txXfrm>
        <a:off x="3957826" y="4187074"/>
        <a:ext cx="1075946" cy="1075946"/>
      </dsp:txXfrm>
    </dsp:sp>
    <dsp:sp modelId="{C00E702E-B223-49B5-90E9-BE2A7BE32BA3}">
      <dsp:nvSpPr>
        <dsp:cNvPr id="0" name=""/>
        <dsp:cNvSpPr/>
      </dsp:nvSpPr>
      <dsp:spPr>
        <a:xfrm>
          <a:off x="2333612" y="3383768"/>
          <a:ext cx="1521618" cy="15216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STIs</a:t>
          </a:r>
          <a:endParaRPr lang="en-US" sz="1600" kern="1200" dirty="0"/>
        </a:p>
      </dsp:txBody>
      <dsp:txXfrm>
        <a:off x="2556448" y="3606604"/>
        <a:ext cx="1075946" cy="1075946"/>
      </dsp:txXfrm>
    </dsp:sp>
    <dsp:sp modelId="{15D43415-3D2C-47C2-8470-C49F8702FEB9}">
      <dsp:nvSpPr>
        <dsp:cNvPr id="0" name=""/>
        <dsp:cNvSpPr/>
      </dsp:nvSpPr>
      <dsp:spPr>
        <a:xfrm>
          <a:off x="1753143" y="1982390"/>
          <a:ext cx="1521618" cy="152161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Hate Crimes/ Homophobia</a:t>
          </a:r>
          <a:endParaRPr lang="en-US" sz="1600" kern="1200" dirty="0"/>
        </a:p>
      </dsp:txBody>
      <dsp:txXfrm>
        <a:off x="1975979" y="2205226"/>
        <a:ext cx="1075946" cy="1075946"/>
      </dsp:txXfrm>
    </dsp:sp>
    <dsp:sp modelId="{DD98B626-6589-4098-9C43-71B146D7BE9C}">
      <dsp:nvSpPr>
        <dsp:cNvPr id="0" name=""/>
        <dsp:cNvSpPr/>
      </dsp:nvSpPr>
      <dsp:spPr>
        <a:xfrm>
          <a:off x="2333612" y="581012"/>
          <a:ext cx="1521618" cy="1521618"/>
        </a:xfrm>
        <a:prstGeom prst="ellipse">
          <a:avLst/>
        </a:prstGeom>
        <a:solidFill>
          <a:schemeClr val="accent5">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Intimate Partner Violence</a:t>
          </a:r>
          <a:endParaRPr lang="en-US" sz="1600" kern="1200" dirty="0"/>
        </a:p>
      </dsp:txBody>
      <dsp:txXfrm>
        <a:off x="2556448" y="803848"/>
        <a:ext cx="1075946" cy="107594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02A35-871B-407A-A505-C8477080DEC3}" type="datetimeFigureOut">
              <a:rPr lang="en-US" smtClean="0"/>
              <a:t>9/24/2019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ACCD2-0130-45EE-8B32-48C6558DB9BE}" type="slidenum">
              <a:rPr lang="en-US" smtClean="0"/>
              <a:t>‹#›</a:t>
            </a:fld>
            <a:endParaRPr lang="en-US"/>
          </a:p>
        </p:txBody>
      </p:sp>
    </p:spTree>
    <p:extLst>
      <p:ext uri="{BB962C8B-B14F-4D97-AF65-F5344CB8AC3E}">
        <p14:creationId xmlns:p14="http://schemas.microsoft.com/office/powerpoint/2010/main" val="38769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700" b="1">
                <a:latin typeface="Times New Roman" pitchFamily="18" charset="0"/>
                <a:cs typeface="Times New Roman" pitchFamily="18" charset="0"/>
              </a:rPr>
              <a:t>So great to be at AIDS because we get to talk about contextual, situational factors that put people at increased risk of HIV. </a:t>
            </a:r>
          </a:p>
          <a:p>
            <a:endParaRPr lang="en-US" altLang="en-US" sz="2700" b="1">
              <a:latin typeface="Times New Roman" pitchFamily="18" charset="0"/>
              <a:cs typeface="Times New Roman" pitchFamily="18" charset="0"/>
            </a:endParaRPr>
          </a:p>
          <a:p>
            <a:r>
              <a:rPr lang="en-US" altLang="en-US" sz="2700" b="1">
                <a:latin typeface="Times New Roman" pitchFamily="18" charset="0"/>
                <a:cs typeface="Times New Roman" pitchFamily="18" charset="0"/>
              </a:rPr>
              <a:t>In MSM, this is call the theory of syndemics – multiple concurrent epidemics</a:t>
            </a:r>
          </a:p>
          <a:p>
            <a:endParaRPr lang="en-US" altLang="en-US" sz="2700" b="1">
              <a:latin typeface="Times New Roman" pitchFamily="18" charset="0"/>
              <a:cs typeface="Times New Roman" pitchFamily="18" charset="0"/>
            </a:endParaRPr>
          </a:p>
          <a:p>
            <a:r>
              <a:rPr lang="en-US" altLang="en-US" sz="2700" b="1">
                <a:latin typeface="Times New Roman" pitchFamily="18" charset="0"/>
                <a:cs typeface="Times New Roman" pitchFamily="18" charset="0"/>
              </a:rPr>
              <a:t>Until very recently, IPV in same-sex couples has been ignored</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1E7A90A-87F9-4BF0-837D-31481C6CC3BA}" type="slidenum">
              <a:rPr lang="en-US" altLang="en-US" smtClean="0">
                <a:latin typeface="Gill Sans MT" pitchFamily="34" charset="0"/>
                <a:cs typeface="Arial" pitchFamily="34" charset="0"/>
              </a:rPr>
              <a:pPr eaLnBrk="1" hangingPunct="1">
                <a:spcBef>
                  <a:spcPct val="0"/>
                </a:spcBef>
              </a:pPr>
              <a:t>4</a:t>
            </a:fld>
            <a:endParaRPr lang="en-US" altLang="en-US" smtClean="0">
              <a:latin typeface="Gill Sans MT"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Check with Michael</a:t>
            </a:r>
            <a:r>
              <a:rPr lang="en-US" baseline="0" dirty="0" smtClean="0"/>
              <a:t> on numbers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Remove</a:t>
            </a:r>
            <a:r>
              <a:rPr lang="en-US" baseline="0" dirty="0" smtClean="0"/>
              <a:t> text that is not needed </a:t>
            </a:r>
          </a:p>
          <a:p>
            <a:pPr marL="628650" lvl="1" indent="-171450">
              <a:buFont typeface="Arial" panose="020B0604020202020204" pitchFamily="34" charset="0"/>
              <a:buChar char="•"/>
            </a:pPr>
            <a:r>
              <a:rPr lang="en-US" baseline="0" dirty="0" smtClean="0"/>
              <a:t>Still remove “completed”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D3E38F8-7E89-4911-BEA3-A06FEE0230C6}" type="slidenum">
              <a:rPr lang="en-US" smtClean="0"/>
              <a:t>23</a:t>
            </a:fld>
            <a:endParaRPr lang="en-US"/>
          </a:p>
        </p:txBody>
      </p:sp>
    </p:spTree>
    <p:extLst>
      <p:ext uri="{BB962C8B-B14F-4D97-AF65-F5344CB8AC3E}">
        <p14:creationId xmlns:p14="http://schemas.microsoft.com/office/powerpoint/2010/main" val="290848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being enrolled in the study, participants created accounts on a website that we created alongside of developers.</a:t>
            </a:r>
          </a:p>
          <a:p>
            <a:endParaRPr lang="en-US" baseline="0" dirty="0" smtClean="0"/>
          </a:p>
          <a:p>
            <a:r>
              <a:rPr lang="en-US" baseline="0" dirty="0" smtClean="0"/>
              <a:t>We had they name address, screener questions they answered, as well as reports from their test results.</a:t>
            </a:r>
          </a:p>
          <a:p>
            <a:endParaRPr lang="en-US" baseline="0" dirty="0" smtClean="0"/>
          </a:p>
          <a:p>
            <a:r>
              <a:rPr lang="en-US" baseline="0" dirty="0" smtClean="0"/>
              <a:t>The first task for these youth, beyond the baseline survey, was to order the test kit (both arms)</a:t>
            </a:r>
            <a:endParaRPr lang="en-US" dirty="0"/>
          </a:p>
        </p:txBody>
      </p:sp>
      <p:sp>
        <p:nvSpPr>
          <p:cNvPr id="4" name="Slide Number Placeholder 3"/>
          <p:cNvSpPr>
            <a:spLocks noGrp="1"/>
          </p:cNvSpPr>
          <p:nvPr>
            <p:ph type="sldNum" sz="quarter" idx="10"/>
          </p:nvPr>
        </p:nvSpPr>
        <p:spPr/>
        <p:txBody>
          <a:bodyPr/>
          <a:lstStyle/>
          <a:p>
            <a:fld id="{DD3E38F8-7E89-4911-BEA3-A06FEE0230C6}" type="slidenum">
              <a:rPr lang="en-US" smtClean="0"/>
              <a:t>24</a:t>
            </a:fld>
            <a:endParaRPr lang="en-US"/>
          </a:p>
        </p:txBody>
      </p:sp>
    </p:spTree>
    <p:extLst>
      <p:ext uri="{BB962C8B-B14F-4D97-AF65-F5344CB8AC3E}">
        <p14:creationId xmlns:p14="http://schemas.microsoft.com/office/powerpoint/2010/main" val="49714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folks in the intervention arm, this screen was followed by</a:t>
            </a:r>
            <a:r>
              <a:rPr lang="en-US" baseline="0" dirty="0" smtClean="0"/>
              <a:t> a list of appointments available to them to make with our testing counselor.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3E38F8-7E89-4911-BEA3-A06FEE0230C6}" type="slidenum">
              <a:rPr lang="en-US" smtClean="0"/>
              <a:t>25</a:t>
            </a:fld>
            <a:endParaRPr lang="en-US"/>
          </a:p>
        </p:txBody>
      </p:sp>
    </p:spTree>
    <p:extLst>
      <p:ext uri="{BB962C8B-B14F-4D97-AF65-F5344CB8AC3E}">
        <p14:creationId xmlns:p14="http://schemas.microsoft.com/office/powerpoint/2010/main" val="330370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counselor would report a case report form</a:t>
            </a:r>
          </a:p>
          <a:p>
            <a:r>
              <a:rPr lang="en-US" baseline="0" dirty="0" smtClean="0"/>
              <a:t>-- after each session was completed, the counselor used </a:t>
            </a:r>
          </a:p>
          <a:p>
            <a:endParaRPr lang="en-US" baseline="0" dirty="0" smtClean="0"/>
          </a:p>
          <a:p>
            <a:endParaRPr lang="en-US" dirty="0" smtClean="0"/>
          </a:p>
          <a:p>
            <a:r>
              <a:rPr lang="en-US" dirty="0" smtClean="0"/>
              <a:t>While the test was cooking, MI</a:t>
            </a:r>
          </a:p>
          <a:p>
            <a:endParaRPr lang="en-US" dirty="0" smtClean="0"/>
          </a:p>
          <a:p>
            <a:r>
              <a:rPr lang="en-US" dirty="0" smtClean="0"/>
              <a:t>Results</a:t>
            </a:r>
          </a:p>
          <a:p>
            <a:endParaRPr lang="en-US" dirty="0" smtClean="0"/>
          </a:p>
          <a:p>
            <a:r>
              <a:rPr lang="en-US" dirty="0" smtClean="0"/>
              <a:t>Post Test Counseling</a:t>
            </a:r>
          </a:p>
          <a:p>
            <a:endParaRPr lang="en-US" dirty="0" smtClean="0"/>
          </a:p>
          <a:p>
            <a:r>
              <a:rPr lang="en-US" dirty="0" smtClean="0"/>
              <a:t>*Participant</a:t>
            </a:r>
            <a:r>
              <a:rPr lang="en-US" baseline="0" dirty="0" smtClean="0"/>
              <a:t> enters waiting room</a:t>
            </a:r>
          </a:p>
          <a:p>
            <a:r>
              <a:rPr lang="en-US" baseline="0" dirty="0" smtClean="0"/>
              <a:t>* </a:t>
            </a:r>
            <a:r>
              <a:rPr lang="en-US" dirty="0" smtClean="0"/>
              <a:t> Initiate </a:t>
            </a:r>
            <a:r>
              <a:rPr lang="en-US" dirty="0" err="1" smtClean="0"/>
              <a:t>Vsee</a:t>
            </a:r>
            <a:r>
              <a:rPr lang="en-US" dirty="0" smtClean="0"/>
              <a:t> Call     12674 </a:t>
            </a:r>
            <a:endParaRPr lang="en-US" dirty="0"/>
          </a:p>
        </p:txBody>
      </p:sp>
      <p:sp>
        <p:nvSpPr>
          <p:cNvPr id="4" name="Slide Number Placeholder 3"/>
          <p:cNvSpPr>
            <a:spLocks noGrp="1"/>
          </p:cNvSpPr>
          <p:nvPr>
            <p:ph type="sldNum" sz="quarter" idx="10"/>
          </p:nvPr>
        </p:nvSpPr>
        <p:spPr/>
        <p:txBody>
          <a:bodyPr/>
          <a:lstStyle/>
          <a:p>
            <a:fld id="{DD3E38F8-7E89-4911-BEA3-A06FEE0230C6}" type="slidenum">
              <a:rPr lang="en-US" smtClean="0"/>
              <a:t>26</a:t>
            </a:fld>
            <a:endParaRPr lang="en-US"/>
          </a:p>
        </p:txBody>
      </p:sp>
    </p:spTree>
    <p:extLst>
      <p:ext uri="{BB962C8B-B14F-4D97-AF65-F5344CB8AC3E}">
        <p14:creationId xmlns:p14="http://schemas.microsoft.com/office/powerpoint/2010/main" val="82853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a:t>
            </a:r>
            <a:r>
              <a:rPr lang="en-US" baseline="0" dirty="0" smtClean="0"/>
              <a:t>y the control group entered results, we entered intervention results</a:t>
            </a:r>
            <a:endParaRPr lang="en-US" dirty="0"/>
          </a:p>
        </p:txBody>
      </p:sp>
      <p:sp>
        <p:nvSpPr>
          <p:cNvPr id="4" name="Slide Number Placeholder 3"/>
          <p:cNvSpPr>
            <a:spLocks noGrp="1"/>
          </p:cNvSpPr>
          <p:nvPr>
            <p:ph type="sldNum" sz="quarter" idx="10"/>
          </p:nvPr>
        </p:nvSpPr>
        <p:spPr/>
        <p:txBody>
          <a:bodyPr/>
          <a:lstStyle/>
          <a:p>
            <a:fld id="{DD3E38F8-7E89-4911-BEA3-A06FEE0230C6}" type="slidenum">
              <a:rPr lang="en-US" smtClean="0"/>
              <a:t>27</a:t>
            </a:fld>
            <a:endParaRPr lang="en-US"/>
          </a:p>
        </p:txBody>
      </p:sp>
    </p:spTree>
    <p:extLst>
      <p:ext uri="{BB962C8B-B14F-4D97-AF65-F5344CB8AC3E}">
        <p14:creationId xmlns:p14="http://schemas.microsoft.com/office/powerpoint/2010/main" val="2789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98% reported high</a:t>
            </a:r>
            <a:r>
              <a:rPr lang="en-US" baseline="0" dirty="0" smtClean="0"/>
              <a:t> overall satisfaction with the video test counseling, would recommend this style of testing to people they know, and thought that OraQuick HIV Test was easy to use</a:t>
            </a:r>
          </a:p>
          <a:p>
            <a:endParaRPr lang="en-US" baseline="0" dirty="0" smtClean="0"/>
          </a:p>
          <a:p>
            <a:r>
              <a:rPr lang="en-US" baseline="0" dirty="0" smtClean="0"/>
              <a:t>Interpreting the OraQuick result was easy </a:t>
            </a:r>
          </a:p>
          <a:p>
            <a:endParaRPr lang="en-US" baseline="0" dirty="0" smtClean="0"/>
          </a:p>
          <a:p>
            <a:r>
              <a:rPr lang="en-US" baseline="0" dirty="0" smtClean="0"/>
              <a:t>Most were willing to test in this way again</a:t>
            </a:r>
          </a:p>
          <a:p>
            <a:endParaRPr lang="en-US" baseline="0" dirty="0" smtClean="0"/>
          </a:p>
          <a:p>
            <a:r>
              <a:rPr lang="en-US" baseline="0" dirty="0" smtClean="0"/>
              <a:t>And we found that 83% had never tested for HIV one-on-one with a provider before </a:t>
            </a:r>
          </a:p>
        </p:txBody>
      </p:sp>
      <p:sp>
        <p:nvSpPr>
          <p:cNvPr id="4" name="Slide Number Placeholder 3"/>
          <p:cNvSpPr>
            <a:spLocks noGrp="1"/>
          </p:cNvSpPr>
          <p:nvPr>
            <p:ph type="sldNum" sz="quarter" idx="10"/>
          </p:nvPr>
        </p:nvSpPr>
        <p:spPr/>
        <p:txBody>
          <a:bodyPr/>
          <a:lstStyle/>
          <a:p>
            <a:fld id="{DD3E38F8-7E89-4911-BEA3-A06FEE0230C6}" type="slidenum">
              <a:rPr lang="en-US" smtClean="0"/>
              <a:t>28</a:t>
            </a:fld>
            <a:endParaRPr lang="en-US"/>
          </a:p>
        </p:txBody>
      </p:sp>
    </p:spTree>
    <p:extLst>
      <p:ext uri="{BB962C8B-B14F-4D97-AF65-F5344CB8AC3E}">
        <p14:creationId xmlns:p14="http://schemas.microsoft.com/office/powerpoint/2010/main" val="302521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Drop fraud </a:t>
            </a:r>
            <a:endParaRPr lang="en-US" baseline="0" dirty="0" smtClean="0"/>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D3E38F8-7E89-4911-BEA3-A06FEE0230C6}" type="slidenum">
              <a:rPr lang="en-US" smtClean="0"/>
              <a:t>29</a:t>
            </a:fld>
            <a:endParaRPr lang="en-US"/>
          </a:p>
        </p:txBody>
      </p:sp>
    </p:spTree>
    <p:extLst>
      <p:ext uri="{BB962C8B-B14F-4D97-AF65-F5344CB8AC3E}">
        <p14:creationId xmlns:p14="http://schemas.microsoft.com/office/powerpoint/2010/main" val="343995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Narrative structure: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Give an overview of feasibility</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 recent data, trans (not just youth) diagnoses</a:t>
            </a:r>
          </a:p>
          <a:p>
            <a:pPr marL="0" indent="0">
              <a:buFont typeface="Arial" panose="020B0604020202020204" pitchFamily="34" charset="0"/>
              <a:buNone/>
            </a:pPr>
            <a:r>
              <a:rPr lang="en-US" baseline="0" dirty="0" smtClean="0"/>
              <a:t>--- </a:t>
            </a:r>
          </a:p>
        </p:txBody>
      </p:sp>
      <p:sp>
        <p:nvSpPr>
          <p:cNvPr id="4" name="Slide Number Placeholder 3"/>
          <p:cNvSpPr>
            <a:spLocks noGrp="1"/>
          </p:cNvSpPr>
          <p:nvPr>
            <p:ph type="sldNum" sz="quarter" idx="10"/>
          </p:nvPr>
        </p:nvSpPr>
        <p:spPr/>
        <p:txBody>
          <a:bodyPr/>
          <a:lstStyle/>
          <a:p>
            <a:fld id="{DD3E38F8-7E89-4911-BEA3-A06FEE0230C6}" type="slidenum">
              <a:rPr lang="en-US" smtClean="0"/>
              <a:t>15</a:t>
            </a:fld>
            <a:endParaRPr lang="en-US"/>
          </a:p>
        </p:txBody>
      </p:sp>
    </p:spTree>
    <p:extLst>
      <p:ext uri="{BB962C8B-B14F-4D97-AF65-F5344CB8AC3E}">
        <p14:creationId xmlns:p14="http://schemas.microsoft.com/office/powerpoint/2010/main" val="286664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a:t>
            </a:r>
            <a:r>
              <a:rPr lang="en-US" baseline="0" dirty="0" smtClean="0"/>
              <a:t> youth epidemic,</a:t>
            </a:r>
          </a:p>
          <a:p>
            <a:endParaRPr lang="en-US" baseline="0" dirty="0" smtClean="0"/>
          </a:p>
          <a:p>
            <a:r>
              <a:rPr lang="en-US" baseline="0" dirty="0" smtClean="0"/>
              <a:t>(continue to add to the narrative)</a:t>
            </a:r>
          </a:p>
          <a:p>
            <a:endParaRPr lang="en-US" baseline="0" dirty="0" smtClean="0"/>
          </a:p>
          <a:p>
            <a:r>
              <a:rPr lang="en-US" baseline="0" dirty="0" smtClean="0"/>
              <a:t>What we don’t know the HIV incidence or prevalence of TY</a:t>
            </a:r>
          </a:p>
          <a:p>
            <a:endParaRPr lang="en-US" baseline="0" dirty="0" smtClean="0"/>
          </a:p>
          <a:p>
            <a:r>
              <a:rPr lang="en-US" baseline="0" dirty="0" smtClean="0"/>
              <a:t>It follows that TY would be higher than cisgender youth</a:t>
            </a:r>
            <a:endParaRPr lang="en-US" dirty="0"/>
          </a:p>
        </p:txBody>
      </p:sp>
      <p:sp>
        <p:nvSpPr>
          <p:cNvPr id="4" name="Slide Number Placeholder 3"/>
          <p:cNvSpPr>
            <a:spLocks noGrp="1"/>
          </p:cNvSpPr>
          <p:nvPr>
            <p:ph type="sldNum" sz="quarter" idx="10"/>
          </p:nvPr>
        </p:nvSpPr>
        <p:spPr/>
        <p:txBody>
          <a:bodyPr/>
          <a:lstStyle/>
          <a:p>
            <a:fld id="{DD3E38F8-7E89-4911-BEA3-A06FEE0230C6}" type="slidenum">
              <a:rPr lang="en-US" smtClean="0"/>
              <a:t>16</a:t>
            </a:fld>
            <a:endParaRPr lang="en-US"/>
          </a:p>
        </p:txBody>
      </p:sp>
    </p:spTree>
    <p:extLst>
      <p:ext uri="{BB962C8B-B14F-4D97-AF65-F5344CB8AC3E}">
        <p14:creationId xmlns:p14="http://schemas.microsoft.com/office/powerpoint/2010/main" val="22645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know that testing</a:t>
            </a:r>
            <a:r>
              <a:rPr lang="en-US" baseline="0" dirty="0" smtClean="0"/>
              <a:t> </a:t>
            </a:r>
          </a:p>
          <a:p>
            <a:endParaRPr lang="en-US" baseline="0" dirty="0" smtClean="0"/>
          </a:p>
          <a:p>
            <a:r>
              <a:rPr lang="en-US" baseline="0" dirty="0" smtClean="0"/>
              <a:t>TY are testing at lower rates, and are partaking in riskier sex behaviors than their cisgender-LGB peers.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3E38F8-7E89-4911-BEA3-A06FEE0230C6}" type="slidenum">
              <a:rPr lang="en-US" smtClean="0"/>
              <a:t>17</a:t>
            </a:fld>
            <a:endParaRPr lang="en-US"/>
          </a:p>
        </p:txBody>
      </p:sp>
    </p:spTree>
    <p:extLst>
      <p:ext uri="{BB962C8B-B14F-4D97-AF65-F5344CB8AC3E}">
        <p14:creationId xmlns:p14="http://schemas.microsoft.com/office/powerpoint/2010/main" val="325105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Wuick</a:t>
            </a:r>
            <a:r>
              <a:rPr lang="en-US" dirty="0" smtClean="0"/>
              <a:t> in and out slide, home tests are great however</a:t>
            </a:r>
          </a:p>
          <a:p>
            <a:pPr marL="171450" indent="-171450">
              <a:buFont typeface="Arial" panose="020B0604020202020204" pitchFamily="34" charset="0"/>
              <a:buChar char="•"/>
            </a:pPr>
            <a:r>
              <a:rPr lang="en-US" dirty="0" smtClean="0"/>
              <a:t>3</a:t>
            </a:r>
            <a:r>
              <a:rPr lang="en-US" baseline="0" dirty="0" smtClean="0"/>
              <a:t> potential issues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Central to the intervention</a:t>
            </a:r>
          </a:p>
          <a:p>
            <a:pPr marL="171450" indent="-171450">
              <a:buFont typeface="Arial" panose="020B0604020202020204" pitchFamily="34" charset="0"/>
              <a:buChar char="•"/>
            </a:pPr>
            <a:r>
              <a:rPr lang="en-US" dirty="0" smtClean="0"/>
              <a:t>At home-testing</a:t>
            </a:r>
          </a:p>
          <a:p>
            <a:pPr marL="628650" lvl="1" indent="-171450">
              <a:buFont typeface="Arial" panose="020B0604020202020204" pitchFamily="34" charset="0"/>
              <a:buChar char="•"/>
            </a:pPr>
            <a:r>
              <a:rPr lang="en-US" dirty="0" smtClean="0"/>
              <a:t>Provide</a:t>
            </a:r>
            <a:r>
              <a:rPr lang="en-US" baseline="0" dirty="0" smtClean="0"/>
              <a:t> more detail for each bit, </a:t>
            </a:r>
            <a:endParaRPr lang="en-US" dirty="0" smtClean="0"/>
          </a:p>
          <a:p>
            <a:pPr marL="628650" lvl="1" indent="-171450">
              <a:buFont typeface="Arial" panose="020B0604020202020204" pitchFamily="34" charset="0"/>
              <a:buChar char="•"/>
            </a:pPr>
            <a:r>
              <a:rPr lang="en-US" dirty="0" smtClean="0"/>
              <a:t>As</a:t>
            </a:r>
            <a:r>
              <a:rPr lang="en-US" baseline="0" dirty="0" smtClean="0"/>
              <a:t> you may know the home-testing model can account for various barriers for marginalized populations encounter in regards to HIV prevention</a:t>
            </a:r>
          </a:p>
          <a:p>
            <a:pPr marL="1085850" lvl="2" indent="-171450">
              <a:buFont typeface="Arial" panose="020B0604020202020204" pitchFamily="34" charset="0"/>
              <a:buChar char="•"/>
            </a:pPr>
            <a:r>
              <a:rPr lang="en-US" baseline="0" dirty="0" smtClean="0"/>
              <a:t>Stigma</a:t>
            </a:r>
          </a:p>
          <a:p>
            <a:pPr marL="1085850" lvl="2" indent="-171450">
              <a:buFont typeface="Arial" panose="020B0604020202020204" pitchFamily="34" charset="0"/>
              <a:buChar char="•"/>
            </a:pPr>
            <a:r>
              <a:rPr lang="en-US" baseline="0" dirty="0" smtClean="0"/>
              <a:t>Internal transphobia</a:t>
            </a:r>
          </a:p>
          <a:p>
            <a:pPr marL="1085850" lvl="2" indent="-171450">
              <a:buFont typeface="Arial" panose="020B0604020202020204" pitchFamily="34" charset="0"/>
              <a:buChar char="•"/>
            </a:pPr>
            <a:r>
              <a:rPr lang="en-US" baseline="0" dirty="0" smtClean="0"/>
              <a:t>Fear of discrimination</a:t>
            </a:r>
          </a:p>
          <a:p>
            <a:pPr marL="914400" lvl="2" indent="0">
              <a:buFont typeface="Arial" panose="020B0604020202020204" pitchFamily="34" charset="0"/>
              <a:buNone/>
            </a:pPr>
            <a:endParaRPr lang="en-US" baseline="0" dirty="0" smtClean="0"/>
          </a:p>
          <a:p>
            <a:pPr marL="914400" lvl="2" indent="0">
              <a:buFont typeface="Arial" panose="020B0604020202020204" pitchFamily="34" charset="0"/>
              <a:buNone/>
            </a:pPr>
            <a:endParaRPr lang="en-US" baseline="0" dirty="0" smtClean="0"/>
          </a:p>
          <a:p>
            <a:pPr marL="914400" lvl="2" indent="0">
              <a:buFont typeface="Arial" panose="020B0604020202020204" pitchFamily="34" charset="0"/>
              <a:buNone/>
            </a:pPr>
            <a:r>
              <a:rPr lang="en-US" baseline="0" dirty="0" smtClean="0"/>
              <a:t>But we also need to acknowledge how the home testing model in itself may not lead to the best outcomes.</a:t>
            </a:r>
          </a:p>
          <a:p>
            <a:pPr marL="1085850" lvl="2" indent="-171450">
              <a:buFont typeface="Arial" panose="020B0604020202020204" pitchFamily="34" charset="0"/>
              <a:buChar char="•"/>
            </a:pPr>
            <a:r>
              <a:rPr lang="en-US" baseline="0" dirty="0" smtClean="0"/>
              <a:t>In this intervention we wanted to ensure that TY understood their results</a:t>
            </a:r>
          </a:p>
          <a:p>
            <a:pPr marL="1543050" lvl="3" indent="-171450">
              <a:buFont typeface="Arial" panose="020B0604020202020204" pitchFamily="34" charset="0"/>
              <a:buChar char="•"/>
            </a:pPr>
            <a:r>
              <a:rPr lang="en-US" baseline="0" dirty="0" smtClean="0"/>
              <a:t>That alongside testing, we promoted prevention methods in our remote counseling session, as one would with an in-person test</a:t>
            </a:r>
          </a:p>
          <a:p>
            <a:pPr marL="1543050" lvl="3" indent="-171450">
              <a:buFont typeface="Arial" panose="020B0604020202020204" pitchFamily="34" charset="0"/>
              <a:buChar char="•"/>
            </a:pPr>
            <a:r>
              <a:rPr lang="en-US" baseline="0" dirty="0" smtClean="0"/>
              <a:t>Further, linking to care was a key component in the design of the intervention. </a:t>
            </a:r>
          </a:p>
        </p:txBody>
      </p:sp>
      <p:sp>
        <p:nvSpPr>
          <p:cNvPr id="4" name="Slide Number Placeholder 3"/>
          <p:cNvSpPr>
            <a:spLocks noGrp="1"/>
          </p:cNvSpPr>
          <p:nvPr>
            <p:ph type="sldNum" sz="quarter" idx="10"/>
          </p:nvPr>
        </p:nvSpPr>
        <p:spPr/>
        <p:txBody>
          <a:bodyPr/>
          <a:lstStyle/>
          <a:p>
            <a:fld id="{DD3E38F8-7E89-4911-BEA3-A06FEE0230C6}" type="slidenum">
              <a:rPr lang="en-US" smtClean="0"/>
              <a:t>18</a:t>
            </a:fld>
            <a:endParaRPr lang="en-US"/>
          </a:p>
        </p:txBody>
      </p:sp>
    </p:spTree>
    <p:extLst>
      <p:ext uri="{BB962C8B-B14F-4D97-AF65-F5344CB8AC3E}">
        <p14:creationId xmlns:p14="http://schemas.microsoft.com/office/powerpoint/2010/main" val="15047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kit, watch video chat, test, watch and counsel </a:t>
            </a:r>
          </a:p>
          <a:p>
            <a:endParaRPr lang="en-US" dirty="0" smtClean="0"/>
          </a:p>
          <a:p>
            <a:r>
              <a:rPr lang="en-US" dirty="0" smtClean="0"/>
              <a:t>Give them counseling in their own</a:t>
            </a:r>
            <a:r>
              <a:rPr lang="en-US" baseline="0" dirty="0" smtClean="0"/>
              <a:t> home via video chat service</a:t>
            </a:r>
            <a:endParaRPr lang="en-US" dirty="0" smtClean="0"/>
          </a:p>
          <a:p>
            <a:endParaRPr lang="en-US" dirty="0" smtClean="0"/>
          </a:p>
          <a:p>
            <a:endParaRPr lang="en-US" dirty="0" smtClean="0"/>
          </a:p>
          <a:p>
            <a:r>
              <a:rPr lang="en-US" dirty="0" smtClean="0"/>
              <a:t>All they needed was internet</a:t>
            </a:r>
            <a:r>
              <a:rPr lang="en-US" baseline="0" dirty="0" smtClean="0"/>
              <a:t> and connection</a:t>
            </a:r>
            <a:endParaRPr lang="en-US" dirty="0" smtClean="0"/>
          </a:p>
          <a:p>
            <a:endParaRPr lang="en-US" dirty="0" smtClean="0"/>
          </a:p>
          <a:p>
            <a:r>
              <a:rPr lang="en-US" dirty="0" smtClean="0"/>
              <a:t>Our solution was to provide </a:t>
            </a:r>
          </a:p>
          <a:p>
            <a:endParaRPr lang="en-US" dirty="0" smtClean="0"/>
          </a:p>
          <a:p>
            <a:r>
              <a:rPr lang="en-US" dirty="0" err="1" smtClean="0"/>
              <a:t>Actualy</a:t>
            </a:r>
            <a:r>
              <a:rPr lang="en-US" baseline="0" dirty="0" smtClean="0"/>
              <a:t> give the </a:t>
            </a:r>
            <a:r>
              <a:rPr lang="en-US" baseline="0" dirty="0" err="1" smtClean="0"/>
              <a:t>deets</a:t>
            </a:r>
            <a:r>
              <a:rPr lang="en-US" baseline="0" dirty="0" smtClean="0"/>
              <a:t> on </a:t>
            </a:r>
            <a:r>
              <a:rPr lang="en-US" baseline="0" dirty="0" err="1" smtClean="0"/>
              <a:t>MOxie</a:t>
            </a:r>
            <a:endParaRPr lang="en-US" dirty="0" smtClean="0"/>
          </a:p>
          <a:p>
            <a:endParaRPr lang="en-US" dirty="0" smtClean="0"/>
          </a:p>
          <a:p>
            <a:r>
              <a:rPr lang="en-US" dirty="0" smtClean="0"/>
              <a:t>By combining the home</a:t>
            </a:r>
            <a:r>
              <a:rPr lang="en-US" baseline="0" dirty="0" smtClean="0"/>
              <a:t> testing model, with the telehealth component, the Moxie intervention provided TY with an at-home testing experience, coupled with the experience of testing alongside a certified testing counselor.</a:t>
            </a:r>
          </a:p>
          <a:p>
            <a:endParaRPr lang="en-US" baseline="0" dirty="0" smtClean="0"/>
          </a:p>
          <a:p>
            <a:endParaRPr lang="en-US" baseline="0" dirty="0" smtClean="0"/>
          </a:p>
          <a:p>
            <a:r>
              <a:rPr lang="en-US" baseline="0" dirty="0" smtClean="0"/>
              <a:t>Youth could access the counseling session from a mobile App, or from their browser, on a HIPPA-secure platform.</a:t>
            </a:r>
          </a:p>
          <a:p>
            <a:endParaRPr lang="en-US" dirty="0"/>
          </a:p>
        </p:txBody>
      </p:sp>
      <p:sp>
        <p:nvSpPr>
          <p:cNvPr id="4" name="Slide Number Placeholder 3"/>
          <p:cNvSpPr>
            <a:spLocks noGrp="1"/>
          </p:cNvSpPr>
          <p:nvPr>
            <p:ph type="sldNum" sz="quarter" idx="10"/>
          </p:nvPr>
        </p:nvSpPr>
        <p:spPr/>
        <p:txBody>
          <a:bodyPr/>
          <a:lstStyle/>
          <a:p>
            <a:fld id="{DD3E38F8-7E89-4911-BEA3-A06FEE0230C6}" type="slidenum">
              <a:rPr lang="en-US" smtClean="0"/>
              <a:t>19</a:t>
            </a:fld>
            <a:endParaRPr lang="en-US"/>
          </a:p>
        </p:txBody>
      </p:sp>
    </p:spTree>
    <p:extLst>
      <p:ext uri="{BB962C8B-B14F-4D97-AF65-F5344CB8AC3E}">
        <p14:creationId xmlns:p14="http://schemas.microsoft.com/office/powerpoint/2010/main" val="151627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dirty="0" smtClean="0"/>
          </a:p>
          <a:p>
            <a:pPr marL="914400" lvl="2" indent="0">
              <a:buFont typeface="Arial" panose="020B0604020202020204" pitchFamily="34" charset="0"/>
              <a:buNone/>
            </a:pPr>
            <a:r>
              <a:rPr lang="en-US" dirty="0" smtClean="0"/>
              <a:t>Use principles of MI</a:t>
            </a:r>
            <a:endParaRPr lang="en-US" dirty="0"/>
          </a:p>
        </p:txBody>
      </p:sp>
      <p:sp>
        <p:nvSpPr>
          <p:cNvPr id="4" name="Slide Number Placeholder 3"/>
          <p:cNvSpPr>
            <a:spLocks noGrp="1"/>
          </p:cNvSpPr>
          <p:nvPr>
            <p:ph type="sldNum" sz="quarter" idx="10"/>
          </p:nvPr>
        </p:nvSpPr>
        <p:spPr/>
        <p:txBody>
          <a:bodyPr/>
          <a:lstStyle/>
          <a:p>
            <a:fld id="{DD3E38F8-7E89-4911-BEA3-A06FEE0230C6}" type="slidenum">
              <a:rPr lang="en-US" smtClean="0"/>
              <a:t>20</a:t>
            </a:fld>
            <a:endParaRPr lang="en-US"/>
          </a:p>
        </p:txBody>
      </p:sp>
    </p:spTree>
    <p:extLst>
      <p:ext uri="{BB962C8B-B14F-4D97-AF65-F5344CB8AC3E}">
        <p14:creationId xmlns:p14="http://schemas.microsoft.com/office/powerpoint/2010/main" val="224203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Simplify</a:t>
            </a:r>
            <a:r>
              <a:rPr lang="en-US" baseline="0" dirty="0" smtClean="0"/>
              <a:t> it. So not too word</a:t>
            </a:r>
          </a:p>
          <a:p>
            <a:endParaRPr lang="en-US" baseline="0" dirty="0" smtClean="0"/>
          </a:p>
          <a:p>
            <a:endParaRPr lang="en-US" baseline="0" dirty="0" smtClean="0"/>
          </a:p>
          <a:p>
            <a:r>
              <a:rPr lang="en-US" baseline="0" dirty="0" smtClean="0"/>
              <a:t>Narrative for surveys</a:t>
            </a:r>
          </a:p>
          <a:p>
            <a:r>
              <a:rPr lang="en-US" baseline="0" dirty="0" smtClean="0"/>
              <a:t>-- point of this was to look at feasibility </a:t>
            </a:r>
          </a:p>
        </p:txBody>
      </p:sp>
      <p:sp>
        <p:nvSpPr>
          <p:cNvPr id="4" name="Slide Number Placeholder 3"/>
          <p:cNvSpPr>
            <a:spLocks noGrp="1"/>
          </p:cNvSpPr>
          <p:nvPr>
            <p:ph type="sldNum" sz="quarter" idx="10"/>
          </p:nvPr>
        </p:nvSpPr>
        <p:spPr/>
        <p:txBody>
          <a:bodyPr/>
          <a:lstStyle/>
          <a:p>
            <a:fld id="{DD3E38F8-7E89-4911-BEA3-A06FEE0230C6}" type="slidenum">
              <a:rPr lang="en-US" smtClean="0"/>
              <a:t>21</a:t>
            </a:fld>
            <a:endParaRPr lang="en-US"/>
          </a:p>
        </p:txBody>
      </p:sp>
    </p:spTree>
    <p:extLst>
      <p:ext uri="{BB962C8B-B14F-4D97-AF65-F5344CB8AC3E}">
        <p14:creationId xmlns:p14="http://schemas.microsoft.com/office/powerpoint/2010/main" val="283554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3E38F8-7E89-4911-BEA3-A06FEE0230C6}" type="slidenum">
              <a:rPr lang="en-US" smtClean="0"/>
              <a:t>22</a:t>
            </a:fld>
            <a:endParaRPr lang="en-US"/>
          </a:p>
        </p:txBody>
      </p:sp>
    </p:spTree>
    <p:extLst>
      <p:ext uri="{BB962C8B-B14F-4D97-AF65-F5344CB8AC3E}">
        <p14:creationId xmlns:p14="http://schemas.microsoft.com/office/powerpoint/2010/main" val="127966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A4FE64E-8DCE-4CF0-82C4-F94D2DA9FE38}" type="datetimeFigureOut">
              <a:rPr lang="en-US" smtClean="0"/>
              <a:t>9/24/2019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60B1209-BB4D-4735-A1C2-71031EB9329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4FE64E-8DCE-4CF0-82C4-F94D2DA9FE38}"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B1209-BB4D-4735-A1C2-71031EB932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A4FE64E-8DCE-4CF0-82C4-F94D2DA9FE38}" type="datetimeFigureOut">
              <a:rPr lang="en-US" smtClean="0"/>
              <a:t>9/24/2019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60B1209-BB4D-4735-A1C2-71031EB9329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150B90EB-C069-4357-BEFF-1E543972CDFB}" type="datetimeFigureOut">
              <a:rPr lang="en-US"/>
              <a:pPr>
                <a:defRPr/>
              </a:pPr>
              <a:t>9/24/2019</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497CC9DE-95A7-4DFF-96EC-65B357265A7B}" type="slidenum">
              <a:rPr lang="en-US" altLang="en-US"/>
              <a:pPr/>
              <a:t>‹#›</a:t>
            </a:fld>
            <a:endParaRPr lang="en-US" altLang="en-US"/>
          </a:p>
        </p:txBody>
      </p:sp>
    </p:spTree>
    <p:extLst>
      <p:ext uri="{BB962C8B-B14F-4D97-AF65-F5344CB8AC3E}">
        <p14:creationId xmlns:p14="http://schemas.microsoft.com/office/powerpoint/2010/main" val="104896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A4FE64E-8DCE-4CF0-82C4-F94D2DA9FE38}"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0B1209-BB4D-4735-A1C2-71031EB9329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A4FE64E-8DCE-4CF0-82C4-F94D2DA9FE38}" type="datetimeFigureOut">
              <a:rPr lang="en-US" smtClean="0"/>
              <a:t>9/24/2019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60B1209-BB4D-4735-A1C2-71031EB9329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A4FE64E-8DCE-4CF0-82C4-F94D2DA9FE38}" type="datetimeFigureOut">
              <a:rPr lang="en-US" smtClean="0"/>
              <a:t>9/24/2019</a:t>
            </a:fld>
            <a:endParaRPr lang="en-US"/>
          </a:p>
        </p:txBody>
      </p:sp>
      <p:sp>
        <p:nvSpPr>
          <p:cNvPr id="10" name="Slide Number Placeholder 9"/>
          <p:cNvSpPr>
            <a:spLocks noGrp="1"/>
          </p:cNvSpPr>
          <p:nvPr>
            <p:ph type="sldNum" sz="quarter" idx="16"/>
          </p:nvPr>
        </p:nvSpPr>
        <p:spPr/>
        <p:txBody>
          <a:bodyPr rtlCol="0"/>
          <a:lstStyle/>
          <a:p>
            <a:fld id="{E60B1209-BB4D-4735-A1C2-71031EB9329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A4FE64E-8DCE-4CF0-82C4-F94D2DA9FE38}" type="datetimeFigureOut">
              <a:rPr lang="en-US" smtClean="0"/>
              <a:t>9/24/2019</a:t>
            </a:fld>
            <a:endParaRPr lang="en-US"/>
          </a:p>
        </p:txBody>
      </p:sp>
      <p:sp>
        <p:nvSpPr>
          <p:cNvPr id="12" name="Slide Number Placeholder 11"/>
          <p:cNvSpPr>
            <a:spLocks noGrp="1"/>
          </p:cNvSpPr>
          <p:nvPr>
            <p:ph type="sldNum" sz="quarter" idx="16"/>
          </p:nvPr>
        </p:nvSpPr>
        <p:spPr/>
        <p:txBody>
          <a:bodyPr rtlCol="0"/>
          <a:lstStyle/>
          <a:p>
            <a:fld id="{E60B1209-BB4D-4735-A1C2-71031EB9329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4FE64E-8DCE-4CF0-82C4-F94D2DA9FE38}"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60B1209-BB4D-4735-A1C2-71031EB932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FE64E-8DCE-4CF0-82C4-F94D2DA9FE38}"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60B1209-BB4D-4735-A1C2-71031EB932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A4FE64E-8DCE-4CF0-82C4-F94D2DA9FE38}"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60B1209-BB4D-4735-A1C2-71031EB9329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A4FE64E-8DCE-4CF0-82C4-F94D2DA9FE38}" type="datetimeFigureOut">
              <a:rPr lang="en-US" smtClean="0"/>
              <a:t>9/24/2019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60B1209-BB4D-4735-A1C2-71031EB9329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A4FE64E-8DCE-4CF0-82C4-F94D2DA9FE38}" type="datetimeFigureOut">
              <a:rPr lang="en-US" smtClean="0"/>
              <a:t>9/24/2019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0B1209-BB4D-4735-A1C2-71031EB932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533400" y="685800"/>
            <a:ext cx="8305800" cy="2514600"/>
          </a:xfrm>
        </p:spPr>
        <p:txBody>
          <a:bodyPr>
            <a:normAutofit fontScale="90000"/>
          </a:bodyPr>
          <a:lstStyle/>
          <a:p>
            <a:pPr algn="ctr" eaLnBrk="1" hangingPunct="1"/>
            <a:r>
              <a:rPr lang="en-US" altLang="en-US" dirty="0" smtClean="0">
                <a:latin typeface="Arial Rounded MT Bold" pitchFamily="34" charset="0"/>
                <a:cs typeface="Arial" pitchFamily="34" charset="0"/>
              </a:rPr>
              <a:t>Expanding HIV Prevention with telehealth</a:t>
            </a:r>
            <a:br>
              <a:rPr lang="en-US" altLang="en-US" dirty="0" smtClean="0">
                <a:latin typeface="Arial Rounded MT Bold" pitchFamily="34" charset="0"/>
                <a:cs typeface="Arial" pitchFamily="34" charset="0"/>
              </a:rPr>
            </a:br>
            <a:r>
              <a:rPr lang="en-US" altLang="en-US" dirty="0">
                <a:latin typeface="Arial Rounded MT Bold" pitchFamily="34" charset="0"/>
                <a:cs typeface="Arial" pitchFamily="34" charset="0"/>
              </a:rPr>
              <a:t/>
            </a:r>
            <a:br>
              <a:rPr lang="en-US" altLang="en-US" dirty="0">
                <a:latin typeface="Arial Rounded MT Bold" pitchFamily="34" charset="0"/>
                <a:cs typeface="Arial" pitchFamily="34" charset="0"/>
              </a:rPr>
            </a:br>
            <a:endParaRPr lang="en-US" altLang="en-US" dirty="0" smtClean="0">
              <a:latin typeface="Arial Rounded MT Bold" pitchFamily="34" charset="0"/>
              <a:cs typeface="Arial" pitchFamily="34" charset="0"/>
            </a:endParaRPr>
          </a:p>
        </p:txBody>
      </p:sp>
      <p:sp>
        <p:nvSpPr>
          <p:cNvPr id="2051" name="Subtitle 4"/>
          <p:cNvSpPr>
            <a:spLocks noGrp="1"/>
          </p:cNvSpPr>
          <p:nvPr>
            <p:ph type="subTitle" idx="1"/>
          </p:nvPr>
        </p:nvSpPr>
        <p:spPr>
          <a:xfrm>
            <a:off x="1066800" y="3581400"/>
            <a:ext cx="7010400" cy="2438400"/>
          </a:xfrm>
        </p:spPr>
        <p:txBody>
          <a:bodyPr>
            <a:normAutofit fontScale="77500" lnSpcReduction="20000"/>
          </a:bodyPr>
          <a:lstStyle/>
          <a:p>
            <a:pPr algn="ctr" eaLnBrk="1" hangingPunct="1"/>
            <a:r>
              <a:rPr lang="en-US" altLang="en-US" b="1" dirty="0" smtClean="0">
                <a:solidFill>
                  <a:schemeClr val="tx1"/>
                </a:solidFill>
                <a:latin typeface="Arial Rounded MT Bold" pitchFamily="34" charset="0"/>
                <a:cs typeface="Arial" pitchFamily="34" charset="0"/>
              </a:rPr>
              <a:t>Rob Stephenson, PhD</a:t>
            </a:r>
          </a:p>
          <a:p>
            <a:pPr algn="ctr" eaLnBrk="1" hangingPunct="1"/>
            <a:r>
              <a:rPr lang="en-US" altLang="en-US" dirty="0" smtClean="0">
                <a:solidFill>
                  <a:schemeClr val="tx1"/>
                </a:solidFill>
                <a:cs typeface="Arial" pitchFamily="34" charset="0"/>
              </a:rPr>
              <a:t>Professor</a:t>
            </a:r>
          </a:p>
          <a:p>
            <a:pPr algn="ctr" eaLnBrk="1" hangingPunct="1"/>
            <a:r>
              <a:rPr lang="en-US" altLang="en-US" dirty="0" smtClean="0">
                <a:solidFill>
                  <a:schemeClr val="tx1"/>
                </a:solidFill>
                <a:cs typeface="Arial" pitchFamily="34" charset="0"/>
              </a:rPr>
              <a:t>Systems, Population and Leadership</a:t>
            </a:r>
          </a:p>
          <a:p>
            <a:pPr algn="ctr" eaLnBrk="1" hangingPunct="1"/>
            <a:r>
              <a:rPr lang="en-US" altLang="en-US" dirty="0" smtClean="0">
                <a:solidFill>
                  <a:schemeClr val="tx1"/>
                </a:solidFill>
                <a:cs typeface="Arial" pitchFamily="34" charset="0"/>
              </a:rPr>
              <a:t>School of Nursing</a:t>
            </a:r>
          </a:p>
          <a:p>
            <a:pPr algn="ctr" eaLnBrk="1" hangingPunct="1"/>
            <a:r>
              <a:rPr lang="en-US" altLang="en-US" dirty="0" smtClean="0">
                <a:solidFill>
                  <a:schemeClr val="tx1"/>
                </a:solidFill>
                <a:cs typeface="Arial" pitchFamily="34" charset="0"/>
              </a:rPr>
              <a:t>Center for Sexuality and Health Disparities</a:t>
            </a:r>
          </a:p>
          <a:p>
            <a:pPr algn="ctr" eaLnBrk="1" hangingPunct="1"/>
            <a:r>
              <a:rPr lang="en-US" altLang="en-US" dirty="0" smtClean="0">
                <a:solidFill>
                  <a:schemeClr val="tx1"/>
                </a:solidFill>
                <a:cs typeface="Arial" pitchFamily="34" charset="0"/>
              </a:rPr>
              <a:t>University of Michigan</a:t>
            </a:r>
          </a:p>
          <a:p>
            <a:pPr algn="ctr" eaLnBrk="1" hangingPunct="1"/>
            <a:r>
              <a:rPr lang="en-US" altLang="en-US" dirty="0" smtClean="0">
                <a:solidFill>
                  <a:schemeClr val="tx1"/>
                </a:solidFill>
                <a:cs typeface="Arial" pitchFamily="34" charset="0"/>
              </a:rPr>
              <a:t>rbsteph@umich.edu</a:t>
            </a:r>
          </a:p>
        </p:txBody>
      </p:sp>
    </p:spTree>
    <p:extLst>
      <p:ext uri="{BB962C8B-B14F-4D97-AF65-F5344CB8AC3E}">
        <p14:creationId xmlns:p14="http://schemas.microsoft.com/office/powerpoint/2010/main" val="134475458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Minority Stress theory</a:t>
            </a:r>
            <a:endParaRPr lang="en-US" dirty="0"/>
          </a:p>
        </p:txBody>
      </p:sp>
      <p:sp>
        <p:nvSpPr>
          <p:cNvPr id="14339" name="Content Placeholder 2"/>
          <p:cNvSpPr>
            <a:spLocks noGrp="1"/>
          </p:cNvSpPr>
          <p:nvPr>
            <p:ph idx="1"/>
          </p:nvPr>
        </p:nvSpPr>
        <p:spPr/>
        <p:txBody>
          <a:bodyPr>
            <a:normAutofit fontScale="92500" lnSpcReduction="20000"/>
          </a:bodyPr>
          <a:lstStyle/>
          <a:p>
            <a:pPr marL="0" indent="0">
              <a:buNone/>
            </a:pPr>
            <a:r>
              <a:rPr lang="en-US" altLang="en-US" smtClean="0"/>
              <a:t>Illan Meyer(1995, 2003), UCLA’s Williams Institute</a:t>
            </a:r>
          </a:p>
          <a:p>
            <a:pPr marL="0" indent="0">
              <a:buNone/>
            </a:pPr>
            <a:endParaRPr lang="en-US" altLang="en-US" smtClean="0"/>
          </a:p>
          <a:p>
            <a:pPr marL="0" indent="0">
              <a:buNone/>
            </a:pPr>
            <a:r>
              <a:rPr lang="en-US" altLang="en-US" smtClean="0"/>
              <a:t>Combines stress theory (Lazarus and Folkman, 1984), social psychological theories, and social stress theories to understand both chronic and recent stress experiences of LGB people. </a:t>
            </a:r>
          </a:p>
          <a:p>
            <a:pPr marL="0" indent="0">
              <a:buNone/>
            </a:pPr>
            <a:endParaRPr lang="en-US" altLang="en-US" smtClean="0"/>
          </a:p>
          <a:p>
            <a:pPr marL="0" indent="0">
              <a:buNone/>
            </a:pPr>
            <a:r>
              <a:rPr lang="en-US" altLang="en-US" smtClean="0"/>
              <a:t>Minority stress theory incorporates “(a) external, objective stressful events and conditions, (b) expectations of such events and the vigilance this expectation requires, and (c) the internalization of negative societal attitudes” (Meyer, 2003).</a:t>
            </a:r>
          </a:p>
        </p:txBody>
      </p:sp>
    </p:spTree>
    <p:extLst>
      <p:ext uri="{BB962C8B-B14F-4D97-AF65-F5344CB8AC3E}">
        <p14:creationId xmlns:p14="http://schemas.microsoft.com/office/powerpoint/2010/main" val="260545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stigma shape health?</a:t>
            </a:r>
            <a:endParaRPr lang="en-US" dirty="0"/>
          </a:p>
        </p:txBody>
      </p:sp>
      <p:sp>
        <p:nvSpPr>
          <p:cNvPr id="3" name="Content Placeholder 2"/>
          <p:cNvSpPr>
            <a:spLocks noGrp="1"/>
          </p:cNvSpPr>
          <p:nvPr>
            <p:ph sz="quarter" idx="1"/>
          </p:nvPr>
        </p:nvSpPr>
        <p:spPr/>
        <p:txBody>
          <a:bodyPr/>
          <a:lstStyle/>
          <a:p>
            <a:r>
              <a:rPr lang="en-US" dirty="0" smtClean="0"/>
              <a:t>Prevents access to services</a:t>
            </a:r>
          </a:p>
          <a:p>
            <a:r>
              <a:rPr lang="en-US" dirty="0" smtClean="0"/>
              <a:t>Shapes the views of service providers</a:t>
            </a:r>
          </a:p>
          <a:p>
            <a:r>
              <a:rPr lang="en-US" dirty="0" smtClean="0"/>
              <a:t>Prevents people from asking for health</a:t>
            </a:r>
          </a:p>
          <a:p>
            <a:endParaRPr lang="en-US" dirty="0"/>
          </a:p>
          <a:p>
            <a:r>
              <a:rPr lang="en-US" dirty="0" smtClean="0"/>
              <a:t>Creates stress response behaviors</a:t>
            </a:r>
          </a:p>
          <a:p>
            <a:pPr lvl="1"/>
            <a:r>
              <a:rPr lang="en-US" dirty="0" smtClean="0"/>
              <a:t>Substance use</a:t>
            </a:r>
          </a:p>
          <a:p>
            <a:pPr lvl="1"/>
            <a:r>
              <a:rPr lang="en-US" dirty="0" smtClean="0"/>
              <a:t>Sexual risk taking</a:t>
            </a:r>
          </a:p>
          <a:p>
            <a:pPr lvl="1"/>
            <a:r>
              <a:rPr lang="en-US" dirty="0" smtClean="0"/>
              <a:t>Lower sense of self worth</a:t>
            </a:r>
            <a:endParaRPr lang="en-US" dirty="0"/>
          </a:p>
        </p:txBody>
      </p:sp>
    </p:spTree>
    <p:extLst>
      <p:ext uri="{BB962C8B-B14F-4D97-AF65-F5344CB8AC3E}">
        <p14:creationId xmlns:p14="http://schemas.microsoft.com/office/powerpoint/2010/main" val="298232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solidFill>
                  <a:srgbClr val="FF0000"/>
                </a:solidFill>
              </a:rPr>
              <a:t>Video-based counseling for home HIV testing</a:t>
            </a:r>
            <a:endParaRPr lang="en-US" sz="3600"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t>FDA approved home-based HIV testing July 2012</a:t>
            </a:r>
          </a:p>
          <a:p>
            <a:endParaRPr lang="en-US" dirty="0"/>
          </a:p>
          <a:p>
            <a:r>
              <a:rPr lang="en-US" dirty="0" smtClean="0"/>
              <a:t>Concerns remain over lack of counseling</a:t>
            </a:r>
          </a:p>
          <a:p>
            <a:endParaRPr lang="en-US" dirty="0"/>
          </a:p>
          <a:p>
            <a:r>
              <a:rPr lang="en-US" dirty="0" smtClean="0"/>
              <a:t>Couples test less frequently than single men</a:t>
            </a:r>
          </a:p>
          <a:p>
            <a:endParaRPr lang="en-US" dirty="0"/>
          </a:p>
          <a:p>
            <a:r>
              <a:rPr lang="en-US" dirty="0" smtClean="0"/>
              <a:t>Can we increase the impact of home-based HIV testing by remote operated video-based counseling for male-male couples?</a:t>
            </a:r>
            <a:endParaRPr lang="en-US" dirty="0"/>
          </a:p>
        </p:txBody>
      </p:sp>
    </p:spTree>
    <p:extLst>
      <p:ext uri="{BB962C8B-B14F-4D97-AF65-F5344CB8AC3E}">
        <p14:creationId xmlns:p14="http://schemas.microsoft.com/office/powerpoint/2010/main" val="642421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Reaching remote couples and improving counseling for home-based testing</a:t>
            </a:r>
            <a:endParaRPr lang="en-US" sz="3600" dirty="0"/>
          </a:p>
        </p:txBody>
      </p:sp>
      <p:sp>
        <p:nvSpPr>
          <p:cNvPr id="6" name="TextBox 5"/>
          <p:cNvSpPr txBox="1"/>
          <p:nvPr/>
        </p:nvSpPr>
        <p:spPr>
          <a:xfrm>
            <a:off x="1039101" y="1600200"/>
            <a:ext cx="2590800" cy="369332"/>
          </a:xfrm>
          <a:prstGeom prst="rect">
            <a:avLst/>
          </a:prstGeom>
          <a:noFill/>
        </p:spPr>
        <p:txBody>
          <a:bodyPr wrap="square" rtlCol="0">
            <a:spAutoFit/>
          </a:bodyPr>
          <a:lstStyle/>
          <a:p>
            <a:r>
              <a:rPr lang="en-US" b="1" dirty="0" smtClean="0"/>
              <a:t>Current Standard of Care</a:t>
            </a:r>
            <a:endParaRPr lang="en-US" b="1" dirty="0"/>
          </a:p>
        </p:txBody>
      </p:sp>
      <p:sp>
        <p:nvSpPr>
          <p:cNvPr id="12" name="Rounded Rectangle 11"/>
          <p:cNvSpPr/>
          <p:nvPr/>
        </p:nvSpPr>
        <p:spPr>
          <a:xfrm>
            <a:off x="1680401" y="3608070"/>
            <a:ext cx="1331750" cy="533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Home test(s)</a:t>
            </a:r>
            <a:endParaRPr lang="en-US" dirty="0">
              <a:solidFill>
                <a:schemeClr val="tx2"/>
              </a:solidFill>
            </a:endParaRPr>
          </a:p>
        </p:txBody>
      </p:sp>
      <p:sp>
        <p:nvSpPr>
          <p:cNvPr id="15" name="Rounded Rectangle 14"/>
          <p:cNvSpPr/>
          <p:nvPr/>
        </p:nvSpPr>
        <p:spPr>
          <a:xfrm>
            <a:off x="1383801" y="4286250"/>
            <a:ext cx="192495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Interpret results</a:t>
            </a:r>
            <a:endParaRPr lang="en-US" dirty="0">
              <a:solidFill>
                <a:schemeClr val="tx2"/>
              </a:solidFill>
            </a:endParaRPr>
          </a:p>
        </p:txBody>
      </p:sp>
      <p:sp>
        <p:nvSpPr>
          <p:cNvPr id="16" name="TextBox 15"/>
          <p:cNvSpPr txBox="1"/>
          <p:nvPr/>
        </p:nvSpPr>
        <p:spPr>
          <a:xfrm>
            <a:off x="5067300" y="1623060"/>
            <a:ext cx="2590800" cy="369332"/>
          </a:xfrm>
          <a:prstGeom prst="rect">
            <a:avLst/>
          </a:prstGeom>
          <a:noFill/>
        </p:spPr>
        <p:txBody>
          <a:bodyPr wrap="square" rtlCol="0">
            <a:spAutoFit/>
          </a:bodyPr>
          <a:lstStyle/>
          <a:p>
            <a:r>
              <a:rPr lang="en-US" b="1" dirty="0" smtClean="0"/>
              <a:t>Research Intervention</a:t>
            </a:r>
            <a:endParaRPr lang="en-US" b="1" dirty="0"/>
          </a:p>
        </p:txBody>
      </p:sp>
      <p:grpSp>
        <p:nvGrpSpPr>
          <p:cNvPr id="17" name="Group 16"/>
          <p:cNvGrpSpPr/>
          <p:nvPr/>
        </p:nvGrpSpPr>
        <p:grpSpPr>
          <a:xfrm>
            <a:off x="1648701" y="2155758"/>
            <a:ext cx="1371600" cy="1143000"/>
            <a:chOff x="974200" y="1981200"/>
            <a:chExt cx="1371600" cy="1143000"/>
          </a:xfrm>
        </p:grpSpPr>
        <p:sp>
          <p:nvSpPr>
            <p:cNvPr id="18" name="Rectangle 17"/>
            <p:cNvSpPr/>
            <p:nvPr/>
          </p:nvSpPr>
          <p:spPr>
            <a:xfrm>
              <a:off x="1086750" y="2362200"/>
              <a:ext cx="1170050" cy="762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1382899" y="2489715"/>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1687699" y="2492442"/>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Isosceles Triangle 20"/>
            <p:cNvSpPr/>
            <p:nvPr/>
          </p:nvSpPr>
          <p:spPr>
            <a:xfrm>
              <a:off x="974200" y="1981200"/>
              <a:ext cx="1371600" cy="392668"/>
            </a:xfrm>
            <a:prstGeom prst="triangl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4191000" y="3608070"/>
            <a:ext cx="1582664" cy="533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Home test(s)</a:t>
            </a:r>
            <a:endParaRPr lang="en-US" dirty="0">
              <a:solidFill>
                <a:schemeClr val="tx2"/>
              </a:solidFill>
            </a:endParaRPr>
          </a:p>
        </p:txBody>
      </p:sp>
      <p:sp>
        <p:nvSpPr>
          <p:cNvPr id="23" name="Rounded Rectangle 22"/>
          <p:cNvSpPr/>
          <p:nvPr/>
        </p:nvSpPr>
        <p:spPr>
          <a:xfrm>
            <a:off x="4583676" y="4305300"/>
            <a:ext cx="3509399"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Assistance interpreting results</a:t>
            </a:r>
            <a:endParaRPr lang="en-US" dirty="0">
              <a:solidFill>
                <a:schemeClr val="tx2"/>
              </a:solidFill>
            </a:endParaRPr>
          </a:p>
        </p:txBody>
      </p:sp>
      <p:sp>
        <p:nvSpPr>
          <p:cNvPr id="31" name="Rounded Rectangle 30"/>
          <p:cNvSpPr/>
          <p:nvPr/>
        </p:nvSpPr>
        <p:spPr>
          <a:xfrm>
            <a:off x="6177039" y="3608070"/>
            <a:ext cx="2448801" cy="533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Video conference with a trained CHTC counselor</a:t>
            </a:r>
            <a:endParaRPr lang="en-US" dirty="0">
              <a:solidFill>
                <a:schemeClr val="tx2"/>
              </a:solidFill>
            </a:endParaRPr>
          </a:p>
        </p:txBody>
      </p:sp>
      <p:sp>
        <p:nvSpPr>
          <p:cNvPr id="37" name="TextBox 36"/>
          <p:cNvSpPr txBox="1"/>
          <p:nvPr/>
        </p:nvSpPr>
        <p:spPr>
          <a:xfrm>
            <a:off x="5867400" y="3690104"/>
            <a:ext cx="233439" cy="369332"/>
          </a:xfrm>
          <a:prstGeom prst="rect">
            <a:avLst/>
          </a:prstGeom>
          <a:noFill/>
        </p:spPr>
        <p:txBody>
          <a:bodyPr wrap="square" rtlCol="0">
            <a:spAutoFit/>
          </a:bodyPr>
          <a:lstStyle/>
          <a:p>
            <a:r>
              <a:rPr lang="en-US" b="1" dirty="0" smtClean="0"/>
              <a:t>+</a:t>
            </a:r>
            <a:endParaRPr lang="en-US" b="1" dirty="0"/>
          </a:p>
        </p:txBody>
      </p:sp>
      <p:sp>
        <p:nvSpPr>
          <p:cNvPr id="38" name="Rounded Rectangle 37"/>
          <p:cNvSpPr/>
          <p:nvPr/>
        </p:nvSpPr>
        <p:spPr>
          <a:xfrm>
            <a:off x="4598916" y="4758690"/>
            <a:ext cx="3509399" cy="57531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Facilitated sharing of results and post-test counseling</a:t>
            </a:r>
            <a:endParaRPr lang="en-US" dirty="0">
              <a:solidFill>
                <a:schemeClr val="tx2"/>
              </a:solidFill>
            </a:endParaRPr>
          </a:p>
        </p:txBody>
      </p:sp>
      <p:sp>
        <p:nvSpPr>
          <p:cNvPr id="39" name="Rounded Rectangle 38"/>
          <p:cNvSpPr/>
          <p:nvPr/>
        </p:nvSpPr>
        <p:spPr>
          <a:xfrm>
            <a:off x="4583676" y="5467350"/>
            <a:ext cx="3509399" cy="40005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Linkage to care</a:t>
            </a:r>
            <a:endParaRPr lang="en-US" dirty="0">
              <a:solidFill>
                <a:schemeClr val="tx2"/>
              </a:solidFill>
            </a:endParaRPr>
          </a:p>
        </p:txBody>
      </p:sp>
      <p:grpSp>
        <p:nvGrpSpPr>
          <p:cNvPr id="45" name="Group 44"/>
          <p:cNvGrpSpPr/>
          <p:nvPr/>
        </p:nvGrpSpPr>
        <p:grpSpPr>
          <a:xfrm>
            <a:off x="4343400" y="2133600"/>
            <a:ext cx="3352800" cy="1217466"/>
            <a:chOff x="4648200" y="2133600"/>
            <a:chExt cx="3352800" cy="1217466"/>
          </a:xfrm>
        </p:grpSpPr>
        <p:grpSp>
          <p:nvGrpSpPr>
            <p:cNvPr id="33" name="Group 32"/>
            <p:cNvGrpSpPr/>
            <p:nvPr/>
          </p:nvGrpSpPr>
          <p:grpSpPr>
            <a:xfrm>
              <a:off x="4648200" y="2133600"/>
              <a:ext cx="1447800" cy="1202392"/>
              <a:chOff x="5018799" y="2133600"/>
              <a:chExt cx="1447800" cy="1202392"/>
            </a:xfrm>
          </p:grpSpPr>
          <p:grpSp>
            <p:nvGrpSpPr>
              <p:cNvPr id="24" name="Group 23"/>
              <p:cNvGrpSpPr/>
              <p:nvPr/>
            </p:nvGrpSpPr>
            <p:grpSpPr>
              <a:xfrm>
                <a:off x="5018799" y="2133600"/>
                <a:ext cx="1447800" cy="1143000"/>
                <a:chOff x="1103100" y="1981200"/>
                <a:chExt cx="1447800" cy="1143000"/>
              </a:xfrm>
            </p:grpSpPr>
            <p:sp>
              <p:nvSpPr>
                <p:cNvPr id="25" name="Rectangle 24"/>
                <p:cNvSpPr/>
                <p:nvPr/>
              </p:nvSpPr>
              <p:spPr>
                <a:xfrm>
                  <a:off x="1202799" y="2362200"/>
                  <a:ext cx="1282301" cy="762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1279000" y="2493749"/>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1494501" y="2493749"/>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Isosceles Triangle 27"/>
                <p:cNvSpPr/>
                <p:nvPr/>
              </p:nvSpPr>
              <p:spPr>
                <a:xfrm>
                  <a:off x="1103100" y="1981200"/>
                  <a:ext cx="1447800" cy="392668"/>
                </a:xfrm>
                <a:prstGeom prst="triangl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682" y="2554875"/>
                <a:ext cx="781117" cy="781117"/>
              </a:xfrm>
              <a:prstGeom prst="rect">
                <a:avLst/>
              </a:prstGeom>
            </p:spPr>
          </p:pic>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943" y="2569949"/>
              <a:ext cx="781117" cy="781117"/>
            </a:xfrm>
            <a:prstGeom prst="rect">
              <a:avLst/>
            </a:prstGeom>
          </p:spPr>
        </p:pic>
        <p:pic>
          <p:nvPicPr>
            <p:cNvPr id="35" name="Picture 34"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7723899" y="2668307"/>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Arrow Connector 40"/>
            <p:cNvCxnSpPr/>
            <p:nvPr/>
          </p:nvCxnSpPr>
          <p:spPr>
            <a:xfrm flipV="1">
              <a:off x="5867400" y="2895600"/>
              <a:ext cx="1219200" cy="11732"/>
            </a:xfrm>
            <a:prstGeom prst="straightConnector1">
              <a:avLst/>
            </a:prstGeom>
            <a:ln w="12700">
              <a:solidFill>
                <a:schemeClr val="accent5">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04800" y="5046345"/>
            <a:ext cx="3200400" cy="1477328"/>
          </a:xfrm>
          <a:prstGeom prst="rect">
            <a:avLst/>
          </a:prstGeom>
          <a:noFill/>
        </p:spPr>
        <p:txBody>
          <a:bodyPr wrap="square" rtlCol="0">
            <a:spAutoFit/>
          </a:bodyPr>
          <a:lstStyle/>
          <a:p>
            <a:r>
              <a:rPr lang="en-US" b="1" dirty="0" smtClean="0"/>
              <a:t>Does adding a Skype-based counseling session to home-based testing improve relationship and care outcomes?</a:t>
            </a:r>
            <a:endParaRPr lang="en-US" b="1" dirty="0"/>
          </a:p>
        </p:txBody>
      </p:sp>
    </p:spTree>
    <p:extLst>
      <p:ext uri="{BB962C8B-B14F-4D97-AF65-F5344CB8AC3E}">
        <p14:creationId xmlns:p14="http://schemas.microsoft.com/office/powerpoint/2010/main" val="526765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Reaching remote couples and improving counseling for home-based testing</a:t>
            </a:r>
            <a:endParaRPr lang="en-US" sz="3600" dirty="0"/>
          </a:p>
        </p:txBody>
      </p:sp>
      <p:sp>
        <p:nvSpPr>
          <p:cNvPr id="4" name="Rectangle 3"/>
          <p:cNvSpPr/>
          <p:nvPr/>
        </p:nvSpPr>
        <p:spPr>
          <a:xfrm>
            <a:off x="753269" y="3886200"/>
            <a:ext cx="7637462" cy="12649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i="1" dirty="0" smtClean="0">
              <a:solidFill>
                <a:schemeClr val="tx1"/>
              </a:solidFill>
            </a:endParaRPr>
          </a:p>
          <a:p>
            <a:pPr>
              <a:defRPr/>
            </a:pPr>
            <a:r>
              <a:rPr lang="en-US" b="1" i="1" dirty="0" smtClean="0">
                <a:solidFill>
                  <a:schemeClr val="tx1"/>
                </a:solidFill>
              </a:rPr>
              <a:t>Main </a:t>
            </a:r>
            <a:r>
              <a:rPr lang="en-US" b="1" i="1" dirty="0">
                <a:solidFill>
                  <a:schemeClr val="tx1"/>
                </a:solidFill>
              </a:rPr>
              <a:t>Outcomes				</a:t>
            </a:r>
            <a:r>
              <a:rPr lang="en-US" b="1" dirty="0" smtClean="0">
                <a:solidFill>
                  <a:schemeClr val="tx1"/>
                </a:solidFill>
              </a:rPr>
              <a:t>Relationship functioning</a:t>
            </a:r>
            <a:endParaRPr lang="en-US" b="1" dirty="0">
              <a:solidFill>
                <a:schemeClr val="tx1"/>
              </a:solidFill>
            </a:endParaRPr>
          </a:p>
          <a:p>
            <a:pPr>
              <a:defRPr/>
            </a:pPr>
            <a:r>
              <a:rPr lang="en-US" b="1" i="1" dirty="0">
                <a:solidFill>
                  <a:schemeClr val="tx1"/>
                </a:solidFill>
              </a:rPr>
              <a:t>					</a:t>
            </a:r>
            <a:r>
              <a:rPr lang="en-US" b="1" dirty="0" smtClean="0">
                <a:solidFill>
                  <a:schemeClr val="tx1"/>
                </a:solidFill>
              </a:rPr>
              <a:t>Sexual </a:t>
            </a:r>
            <a:r>
              <a:rPr lang="en-US" b="1" dirty="0">
                <a:solidFill>
                  <a:schemeClr val="tx1"/>
                </a:solidFill>
              </a:rPr>
              <a:t>Agreements </a:t>
            </a:r>
            <a:r>
              <a:rPr lang="en-US" b="1" i="1" dirty="0">
                <a:solidFill>
                  <a:schemeClr val="tx1"/>
                </a:solidFill>
              </a:rPr>
              <a:t>				</a:t>
            </a:r>
            <a:r>
              <a:rPr lang="en-US" b="1" i="1" dirty="0" smtClean="0">
                <a:solidFill>
                  <a:schemeClr val="tx1"/>
                </a:solidFill>
              </a:rPr>
              <a:t>		</a:t>
            </a:r>
            <a:r>
              <a:rPr lang="en-US" b="1" dirty="0" smtClean="0">
                <a:solidFill>
                  <a:schemeClr val="tx1"/>
                </a:solidFill>
              </a:rPr>
              <a:t>Sexual behaviors</a:t>
            </a:r>
          </a:p>
          <a:p>
            <a:pPr>
              <a:defRPr/>
            </a:pPr>
            <a:r>
              <a:rPr lang="en-US" b="1" dirty="0" smtClean="0">
                <a:solidFill>
                  <a:schemeClr val="tx1"/>
                </a:solidFill>
              </a:rPr>
              <a:t>					Linkage to Care</a:t>
            </a:r>
            <a:endParaRPr lang="en-US" b="1" dirty="0">
              <a:solidFill>
                <a:schemeClr val="tx1"/>
              </a:solidFill>
            </a:endParaRPr>
          </a:p>
          <a:p>
            <a:pPr>
              <a:defRPr/>
            </a:pPr>
            <a:endParaRPr lang="en-US" b="1" i="1" dirty="0">
              <a:solidFill>
                <a:schemeClr val="tx1"/>
              </a:solidFill>
            </a:endParaRPr>
          </a:p>
        </p:txBody>
      </p:sp>
      <p:sp>
        <p:nvSpPr>
          <p:cNvPr id="5" name="Rectangle 4"/>
          <p:cNvSpPr/>
          <p:nvPr/>
        </p:nvSpPr>
        <p:spPr>
          <a:xfrm>
            <a:off x="753269" y="5402580"/>
            <a:ext cx="7637462"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i="1" dirty="0">
                <a:solidFill>
                  <a:schemeClr val="tx1"/>
                </a:solidFill>
              </a:rPr>
              <a:t>Secondary Outcomes			</a:t>
            </a:r>
            <a:r>
              <a:rPr lang="en-US" b="1" dirty="0" smtClean="0">
                <a:solidFill>
                  <a:schemeClr val="tx1"/>
                </a:solidFill>
              </a:rPr>
              <a:t>Cost-effectiveness</a:t>
            </a:r>
            <a:endParaRPr lang="en-US" b="1" i="1" dirty="0">
              <a:solidFill>
                <a:schemeClr val="tx1"/>
              </a:solidFill>
            </a:endParaRPr>
          </a:p>
        </p:txBody>
      </p:sp>
      <p:sp>
        <p:nvSpPr>
          <p:cNvPr id="58" name="TextBox 57"/>
          <p:cNvSpPr txBox="1"/>
          <p:nvPr/>
        </p:nvSpPr>
        <p:spPr>
          <a:xfrm>
            <a:off x="1039101" y="1600200"/>
            <a:ext cx="2590800" cy="369332"/>
          </a:xfrm>
          <a:prstGeom prst="rect">
            <a:avLst/>
          </a:prstGeom>
          <a:noFill/>
        </p:spPr>
        <p:txBody>
          <a:bodyPr wrap="square" rtlCol="0">
            <a:spAutoFit/>
          </a:bodyPr>
          <a:lstStyle/>
          <a:p>
            <a:r>
              <a:rPr lang="en-US" b="1" dirty="0" smtClean="0"/>
              <a:t>Current Standard of Care</a:t>
            </a:r>
            <a:endParaRPr lang="en-US" b="1" dirty="0"/>
          </a:p>
        </p:txBody>
      </p:sp>
      <p:sp>
        <p:nvSpPr>
          <p:cNvPr id="59" name="TextBox 58"/>
          <p:cNvSpPr txBox="1"/>
          <p:nvPr/>
        </p:nvSpPr>
        <p:spPr>
          <a:xfrm>
            <a:off x="5067300" y="1623060"/>
            <a:ext cx="2590800" cy="369332"/>
          </a:xfrm>
          <a:prstGeom prst="rect">
            <a:avLst/>
          </a:prstGeom>
          <a:noFill/>
        </p:spPr>
        <p:txBody>
          <a:bodyPr wrap="square" rtlCol="0">
            <a:spAutoFit/>
          </a:bodyPr>
          <a:lstStyle/>
          <a:p>
            <a:r>
              <a:rPr lang="en-US" b="1" dirty="0" smtClean="0"/>
              <a:t>Research Intervention</a:t>
            </a:r>
            <a:endParaRPr lang="en-US" b="1" dirty="0"/>
          </a:p>
        </p:txBody>
      </p:sp>
      <p:grpSp>
        <p:nvGrpSpPr>
          <p:cNvPr id="61" name="Group 60"/>
          <p:cNvGrpSpPr/>
          <p:nvPr/>
        </p:nvGrpSpPr>
        <p:grpSpPr>
          <a:xfrm>
            <a:off x="1648701" y="2155758"/>
            <a:ext cx="1371600" cy="1143000"/>
            <a:chOff x="974200" y="1981200"/>
            <a:chExt cx="1371600" cy="1143000"/>
          </a:xfrm>
        </p:grpSpPr>
        <p:sp>
          <p:nvSpPr>
            <p:cNvPr id="63" name="Rectangle 62"/>
            <p:cNvSpPr/>
            <p:nvPr/>
          </p:nvSpPr>
          <p:spPr>
            <a:xfrm>
              <a:off x="1086750" y="2362200"/>
              <a:ext cx="1170050" cy="762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1334398" y="2493749"/>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1687699" y="2493749"/>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Isosceles Triangle 65"/>
            <p:cNvSpPr/>
            <p:nvPr/>
          </p:nvSpPr>
          <p:spPr>
            <a:xfrm>
              <a:off x="974200" y="1981200"/>
              <a:ext cx="1371600" cy="392668"/>
            </a:xfrm>
            <a:prstGeom prst="triangl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4343400" y="2133600"/>
            <a:ext cx="3352800" cy="1217466"/>
            <a:chOff x="4648200" y="2133600"/>
            <a:chExt cx="3352800" cy="1217466"/>
          </a:xfrm>
        </p:grpSpPr>
        <p:grpSp>
          <p:nvGrpSpPr>
            <p:cNvPr id="68" name="Group 67"/>
            <p:cNvGrpSpPr/>
            <p:nvPr/>
          </p:nvGrpSpPr>
          <p:grpSpPr>
            <a:xfrm>
              <a:off x="4648200" y="2133600"/>
              <a:ext cx="1447800" cy="1202392"/>
              <a:chOff x="5018799" y="2133600"/>
              <a:chExt cx="1447800" cy="1202392"/>
            </a:xfrm>
          </p:grpSpPr>
          <p:grpSp>
            <p:nvGrpSpPr>
              <p:cNvPr id="72" name="Group 71"/>
              <p:cNvGrpSpPr/>
              <p:nvPr/>
            </p:nvGrpSpPr>
            <p:grpSpPr>
              <a:xfrm>
                <a:off x="5018799" y="2133600"/>
                <a:ext cx="1447800" cy="1143000"/>
                <a:chOff x="1103100" y="1981200"/>
                <a:chExt cx="1447800" cy="1143000"/>
              </a:xfrm>
            </p:grpSpPr>
            <p:sp>
              <p:nvSpPr>
                <p:cNvPr id="74" name="Rectangle 73"/>
                <p:cNvSpPr/>
                <p:nvPr/>
              </p:nvSpPr>
              <p:spPr>
                <a:xfrm>
                  <a:off x="1202799" y="2362200"/>
                  <a:ext cx="1282301" cy="762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1279000" y="2493749"/>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1494501" y="2493749"/>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Isosceles Triangle 76"/>
                <p:cNvSpPr/>
                <p:nvPr/>
              </p:nvSpPr>
              <p:spPr>
                <a:xfrm>
                  <a:off x="1103100" y="1981200"/>
                  <a:ext cx="1447800" cy="392668"/>
                </a:xfrm>
                <a:prstGeom prst="triangl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682" y="2554875"/>
                <a:ext cx="781117" cy="781117"/>
              </a:xfrm>
              <a:prstGeom prst="rect">
                <a:avLst/>
              </a:prstGeom>
            </p:spPr>
          </p:pic>
        </p:gr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943" y="2569949"/>
              <a:ext cx="781117" cy="781117"/>
            </a:xfrm>
            <a:prstGeom prst="rect">
              <a:avLst/>
            </a:prstGeom>
          </p:spPr>
        </p:pic>
        <p:pic>
          <p:nvPicPr>
            <p:cNvPr id="70" name="Picture 69" descr="Men Women Bathroom clip art"/>
            <p:cNvPicPr>
              <a:picLocks noChangeAspect="1" noChangeArrowheads="1"/>
            </p:cNvPicPr>
            <p:nvPr/>
          </p:nvPicPr>
          <p:blipFill>
            <a:blip r:embed="rId2"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58353" t="14235" r="5882" b="17999"/>
            <a:stretch>
              <a:fillRect/>
            </a:stretch>
          </p:blipFill>
          <p:spPr bwMode="auto">
            <a:xfrm>
              <a:off x="7723899" y="2668307"/>
              <a:ext cx="277101" cy="5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Arrow Connector 70"/>
            <p:cNvCxnSpPr/>
            <p:nvPr/>
          </p:nvCxnSpPr>
          <p:spPr>
            <a:xfrm flipV="1">
              <a:off x="5867400" y="2895600"/>
              <a:ext cx="1219200" cy="11732"/>
            </a:xfrm>
            <a:prstGeom prst="straightConnector1">
              <a:avLst/>
            </a:prstGeom>
            <a:ln w="12700">
              <a:solidFill>
                <a:schemeClr val="accent5">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032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7696200" cy="461665"/>
          </a:xfrm>
          <a:prstGeom prst="rect">
            <a:avLst/>
          </a:prstGeom>
          <a:noFill/>
        </p:spPr>
        <p:txBody>
          <a:bodyPr wrap="square" rtlCol="0">
            <a:spAutoFit/>
          </a:bodyPr>
          <a:lstStyle/>
          <a:p>
            <a:r>
              <a:rPr lang="en-US" sz="2400" dirty="0" smtClean="0">
                <a:solidFill>
                  <a:srgbClr val="7A7A7A"/>
                </a:solidFill>
                <a:latin typeface="+mj-lt"/>
                <a:cs typeface="Arial" panose="020B0604020202020204" pitchFamily="34" charset="0"/>
              </a:rPr>
              <a:t>Transgender  </a:t>
            </a:r>
            <a:r>
              <a:rPr lang="en-US" sz="2400" dirty="0">
                <a:solidFill>
                  <a:srgbClr val="7A7A7A"/>
                </a:solidFill>
                <a:latin typeface="+mj-lt"/>
                <a:cs typeface="Arial" panose="020B0604020202020204" pitchFamily="34" charset="0"/>
              </a:rPr>
              <a:t>People &amp; HIV Risk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93" y="2362648"/>
            <a:ext cx="4698101" cy="2878606"/>
          </a:xfrm>
          <a:prstGeom prst="rect">
            <a:avLst/>
          </a:prstGeom>
        </p:spPr>
      </p:pic>
      <p:sp>
        <p:nvSpPr>
          <p:cNvPr id="7" name="TextBox 6"/>
          <p:cNvSpPr txBox="1"/>
          <p:nvPr/>
        </p:nvSpPr>
        <p:spPr>
          <a:xfrm>
            <a:off x="5874419" y="2959412"/>
            <a:ext cx="2698082" cy="2031325"/>
          </a:xfrm>
          <a:prstGeom prst="rect">
            <a:avLst/>
          </a:prstGeom>
          <a:noFill/>
        </p:spPr>
        <p:txBody>
          <a:bodyPr wrap="square" rtlCol="0">
            <a:spAutoFit/>
          </a:bodyPr>
          <a:lstStyle/>
          <a:p>
            <a:r>
              <a:rPr lang="en-US" sz="2100" dirty="0">
                <a:solidFill>
                  <a:srgbClr val="7A7A7A"/>
                </a:solidFill>
                <a:latin typeface="+mj-lt"/>
              </a:rPr>
              <a:t>In 2015, trans identified people received new HIV diagnoses more than </a:t>
            </a:r>
            <a:r>
              <a:rPr lang="en-US" sz="2100" b="1" dirty="0">
                <a:solidFill>
                  <a:srgbClr val="D6E02C"/>
                </a:solidFill>
                <a:latin typeface="+mj-lt"/>
              </a:rPr>
              <a:t>3 times</a:t>
            </a:r>
            <a:r>
              <a:rPr lang="en-US" sz="2100" dirty="0">
                <a:solidFill>
                  <a:srgbClr val="7A7A7A"/>
                </a:solidFill>
                <a:latin typeface="+mj-lt"/>
              </a:rPr>
              <a:t> the national average</a:t>
            </a:r>
          </a:p>
        </p:txBody>
      </p:sp>
    </p:spTree>
    <p:extLst>
      <p:ext uri="{BB962C8B-B14F-4D97-AF65-F5344CB8AC3E}">
        <p14:creationId xmlns:p14="http://schemas.microsoft.com/office/powerpoint/2010/main" val="3227377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533400"/>
            <a:ext cx="3566203"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Young People &amp; HIV Risk</a:t>
            </a:r>
          </a:p>
        </p:txBody>
      </p:sp>
      <p:sp>
        <p:nvSpPr>
          <p:cNvPr id="8" name="TextBox 7"/>
          <p:cNvSpPr txBox="1"/>
          <p:nvPr/>
        </p:nvSpPr>
        <p:spPr>
          <a:xfrm>
            <a:off x="1118938" y="4548035"/>
            <a:ext cx="6845968" cy="738664"/>
          </a:xfrm>
          <a:prstGeom prst="rect">
            <a:avLst/>
          </a:prstGeom>
          <a:noFill/>
        </p:spPr>
        <p:txBody>
          <a:bodyPr wrap="square" rtlCol="0">
            <a:spAutoFit/>
          </a:bodyPr>
          <a:lstStyle/>
          <a:p>
            <a:r>
              <a:rPr lang="en-US" sz="2100" dirty="0">
                <a:solidFill>
                  <a:srgbClr val="7A7A7A"/>
                </a:solidFill>
                <a:latin typeface="+mj-lt"/>
              </a:rPr>
              <a:t>In 2015, an estimated 60,300 youth were living with HIV and an estimated </a:t>
            </a:r>
            <a:r>
              <a:rPr lang="en-US" sz="2100" b="1" dirty="0">
                <a:solidFill>
                  <a:srgbClr val="D6E02C"/>
                </a:solidFill>
                <a:latin typeface="+mj-lt"/>
              </a:rPr>
              <a:t>51% (31,000) </a:t>
            </a:r>
            <a:r>
              <a:rPr lang="en-US" sz="2100" dirty="0">
                <a:solidFill>
                  <a:srgbClr val="7A7A7A"/>
                </a:solidFill>
                <a:latin typeface="+mj-lt"/>
              </a:rPr>
              <a:t>were living with undiagnosed HIV</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38" y="2004081"/>
            <a:ext cx="6618467" cy="2461139"/>
          </a:xfrm>
          <a:prstGeom prst="rect">
            <a:avLst/>
          </a:prstGeom>
        </p:spPr>
      </p:pic>
    </p:spTree>
    <p:extLst>
      <p:ext uri="{BB962C8B-B14F-4D97-AF65-F5344CB8AC3E}">
        <p14:creationId xmlns:p14="http://schemas.microsoft.com/office/powerpoint/2010/main" val="1689623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45" y="5334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Screening &amp; Prevention Behavior</a:t>
            </a:r>
          </a:p>
        </p:txBody>
      </p:sp>
      <p:sp>
        <p:nvSpPr>
          <p:cNvPr id="6" name="TextBox 5"/>
          <p:cNvSpPr txBox="1"/>
          <p:nvPr/>
        </p:nvSpPr>
        <p:spPr>
          <a:xfrm>
            <a:off x="5555564" y="4610119"/>
            <a:ext cx="1885962" cy="738664"/>
          </a:xfrm>
          <a:prstGeom prst="rect">
            <a:avLst/>
          </a:prstGeom>
          <a:noFill/>
        </p:spPr>
        <p:txBody>
          <a:bodyPr wrap="square" rtlCol="0">
            <a:spAutoFit/>
          </a:bodyPr>
          <a:lstStyle/>
          <a:p>
            <a:pPr algn="ctr"/>
            <a:r>
              <a:rPr lang="en-US" sz="2100" dirty="0" err="1">
                <a:solidFill>
                  <a:srgbClr val="7A7A7A"/>
                </a:solidFill>
                <a:latin typeface="+mj-lt"/>
              </a:rPr>
              <a:t>Condomless</a:t>
            </a:r>
            <a:r>
              <a:rPr lang="en-US" sz="2100" dirty="0">
                <a:solidFill>
                  <a:srgbClr val="7A7A7A"/>
                </a:solidFill>
                <a:latin typeface="+mj-lt"/>
              </a:rPr>
              <a:t> Sex</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507" y="2671011"/>
            <a:ext cx="2380077" cy="2139291"/>
          </a:xfrm>
          <a:prstGeom prst="rect">
            <a:avLst/>
          </a:prstGeom>
        </p:spPr>
      </p:pic>
      <p:sp>
        <p:nvSpPr>
          <p:cNvPr id="10" name="TextBox 9"/>
          <p:cNvSpPr txBox="1"/>
          <p:nvPr/>
        </p:nvSpPr>
        <p:spPr>
          <a:xfrm>
            <a:off x="1591312" y="4610119"/>
            <a:ext cx="1340483" cy="738664"/>
          </a:xfrm>
          <a:prstGeom prst="rect">
            <a:avLst/>
          </a:prstGeom>
          <a:noFill/>
        </p:spPr>
        <p:txBody>
          <a:bodyPr wrap="square" rtlCol="0">
            <a:spAutoFit/>
          </a:bodyPr>
          <a:lstStyle/>
          <a:p>
            <a:pPr algn="ctr"/>
            <a:r>
              <a:rPr lang="en-US" sz="2100" dirty="0">
                <a:solidFill>
                  <a:srgbClr val="7A7A7A"/>
                </a:solidFill>
                <a:latin typeface="+mj-lt"/>
              </a:rPr>
              <a:t>HIV Testing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4867">
            <a:off x="2962475" y="3336939"/>
            <a:ext cx="1052800" cy="9462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73477">
            <a:off x="4555707" y="3267512"/>
            <a:ext cx="1052800" cy="94629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874" y="2507894"/>
            <a:ext cx="2233995" cy="2007988"/>
          </a:xfrm>
          <a:prstGeom prst="rect">
            <a:avLst/>
          </a:prstGeom>
        </p:spPr>
      </p:pic>
    </p:spTree>
    <p:extLst>
      <p:ext uri="{BB962C8B-B14F-4D97-AF65-F5344CB8AC3E}">
        <p14:creationId xmlns:p14="http://schemas.microsoft.com/office/powerpoint/2010/main" val="720822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1432" y="4572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At-home Testing &amp; Concerns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23" y="2256635"/>
            <a:ext cx="4275242" cy="335265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3265">
            <a:off x="3715661" y="2116670"/>
            <a:ext cx="661938" cy="239033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052113">
            <a:off x="3319945" y="4783445"/>
            <a:ext cx="768805" cy="1147106"/>
          </a:xfrm>
          <a:prstGeom prst="rect">
            <a:avLst/>
          </a:prstGeom>
        </p:spPr>
      </p:pic>
      <p:sp>
        <p:nvSpPr>
          <p:cNvPr id="16" name="Shape 213"/>
          <p:cNvSpPr/>
          <p:nvPr/>
        </p:nvSpPr>
        <p:spPr>
          <a:xfrm>
            <a:off x="5229531" y="2300096"/>
            <a:ext cx="788802" cy="788802"/>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olidFill>
                <a:srgbClr val="FFFFFF"/>
              </a:solidFill>
              <a:latin typeface="Source Sans Pro"/>
              <a:ea typeface="Source Sans Pro"/>
              <a:cs typeface="Source Sans Pro"/>
              <a:sym typeface="Source Sans Pro"/>
            </a:endParaRPr>
          </a:p>
        </p:txBody>
      </p:sp>
      <p:sp>
        <p:nvSpPr>
          <p:cNvPr id="17" name="TextBox 16"/>
          <p:cNvSpPr txBox="1"/>
          <p:nvPr/>
        </p:nvSpPr>
        <p:spPr>
          <a:xfrm>
            <a:off x="6143843" y="2498290"/>
            <a:ext cx="2986506" cy="415498"/>
          </a:xfrm>
          <a:prstGeom prst="rect">
            <a:avLst/>
          </a:prstGeom>
          <a:noFill/>
        </p:spPr>
        <p:txBody>
          <a:bodyPr wrap="square" rtlCol="0">
            <a:spAutoFit/>
          </a:bodyPr>
          <a:lstStyle/>
          <a:p>
            <a:r>
              <a:rPr lang="en-US" sz="2100" dirty="0">
                <a:solidFill>
                  <a:srgbClr val="7A7A7A"/>
                </a:solidFill>
                <a:latin typeface="+mj-lt"/>
              </a:rPr>
              <a:t>Understanding Results</a:t>
            </a:r>
          </a:p>
        </p:txBody>
      </p:sp>
      <p:sp>
        <p:nvSpPr>
          <p:cNvPr id="18" name="Shape 213"/>
          <p:cNvSpPr/>
          <p:nvPr/>
        </p:nvSpPr>
        <p:spPr>
          <a:xfrm>
            <a:off x="5259555" y="3409098"/>
            <a:ext cx="758778" cy="758778"/>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olidFill>
                <a:srgbClr val="FFFFFF"/>
              </a:solidFill>
              <a:latin typeface="Source Sans Pro"/>
              <a:ea typeface="Source Sans Pro"/>
              <a:cs typeface="Source Sans Pro"/>
              <a:sym typeface="Source Sans Pro"/>
            </a:endParaRPr>
          </a:p>
        </p:txBody>
      </p:sp>
      <p:sp>
        <p:nvSpPr>
          <p:cNvPr id="19" name="Shape 213"/>
          <p:cNvSpPr/>
          <p:nvPr/>
        </p:nvSpPr>
        <p:spPr>
          <a:xfrm rot="17214025">
            <a:off x="5259555" y="4507001"/>
            <a:ext cx="758778" cy="758778"/>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olidFill>
                <a:srgbClr val="FFFFFF"/>
              </a:solidFill>
              <a:latin typeface="Source Sans Pro"/>
              <a:ea typeface="Source Sans Pro"/>
              <a:cs typeface="Source Sans Pro"/>
              <a:sym typeface="Source Sans Pro"/>
            </a:endParaRPr>
          </a:p>
        </p:txBody>
      </p:sp>
      <p:sp>
        <p:nvSpPr>
          <p:cNvPr id="20" name="TextBox 19"/>
          <p:cNvSpPr txBox="1"/>
          <p:nvPr/>
        </p:nvSpPr>
        <p:spPr>
          <a:xfrm>
            <a:off x="6143843" y="3622794"/>
            <a:ext cx="2495186" cy="415498"/>
          </a:xfrm>
          <a:prstGeom prst="rect">
            <a:avLst/>
          </a:prstGeom>
          <a:noFill/>
        </p:spPr>
        <p:txBody>
          <a:bodyPr wrap="square" rtlCol="0">
            <a:spAutoFit/>
          </a:bodyPr>
          <a:lstStyle/>
          <a:p>
            <a:r>
              <a:rPr lang="en-US" sz="2100" dirty="0">
                <a:solidFill>
                  <a:srgbClr val="7A7A7A"/>
                </a:solidFill>
                <a:latin typeface="+mj-lt"/>
              </a:rPr>
              <a:t>Prevention Promotion</a:t>
            </a:r>
          </a:p>
        </p:txBody>
      </p:sp>
      <p:sp>
        <p:nvSpPr>
          <p:cNvPr id="21" name="TextBox 20"/>
          <p:cNvSpPr txBox="1"/>
          <p:nvPr/>
        </p:nvSpPr>
        <p:spPr>
          <a:xfrm>
            <a:off x="6143843" y="4747298"/>
            <a:ext cx="2067853" cy="415498"/>
          </a:xfrm>
          <a:prstGeom prst="rect">
            <a:avLst/>
          </a:prstGeom>
          <a:noFill/>
        </p:spPr>
        <p:txBody>
          <a:bodyPr wrap="square" rtlCol="0">
            <a:spAutoFit/>
          </a:bodyPr>
          <a:lstStyle/>
          <a:p>
            <a:r>
              <a:rPr lang="en-US" sz="2100" dirty="0">
                <a:solidFill>
                  <a:srgbClr val="7A7A7A"/>
                </a:solidFill>
                <a:latin typeface="+mj-lt"/>
              </a:rPr>
              <a:t>Linkage to Care</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9166" y="3503994"/>
            <a:ext cx="658223" cy="58907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6954" y="2393973"/>
            <a:ext cx="643981" cy="576326"/>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582758">
            <a:off x="5372123" y="4647930"/>
            <a:ext cx="576808" cy="516209"/>
          </a:xfrm>
          <a:prstGeom prst="rect">
            <a:avLst/>
          </a:prstGeom>
        </p:spPr>
      </p:pic>
    </p:spTree>
    <p:extLst>
      <p:ext uri="{BB962C8B-B14F-4D97-AF65-F5344CB8AC3E}">
        <p14:creationId xmlns:p14="http://schemas.microsoft.com/office/powerpoint/2010/main" val="2101896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7464" y="547211"/>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Moxie Intervention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776" y="1666563"/>
            <a:ext cx="3635477" cy="4334188"/>
          </a:xfrm>
          <a:prstGeom prst="rect">
            <a:avLst/>
          </a:prstGeom>
        </p:spPr>
      </p:pic>
      <p:sp>
        <p:nvSpPr>
          <p:cNvPr id="10" name="TextBox 9"/>
          <p:cNvSpPr txBox="1"/>
          <p:nvPr/>
        </p:nvSpPr>
        <p:spPr>
          <a:xfrm>
            <a:off x="4868802" y="2981936"/>
            <a:ext cx="2321067" cy="1061829"/>
          </a:xfrm>
          <a:prstGeom prst="rect">
            <a:avLst/>
          </a:prstGeom>
          <a:noFill/>
        </p:spPr>
        <p:txBody>
          <a:bodyPr wrap="square" rtlCol="0">
            <a:spAutoFit/>
          </a:bodyPr>
          <a:lstStyle/>
          <a:p>
            <a:pPr algn="ctr"/>
            <a:r>
              <a:rPr lang="en-US" sz="2100" dirty="0">
                <a:solidFill>
                  <a:srgbClr val="7A7A7A"/>
                </a:solidFill>
                <a:latin typeface="+mj-lt"/>
              </a:rPr>
              <a:t>Combining At-home HIV Testing &amp; Remote Counseling </a:t>
            </a:r>
          </a:p>
        </p:txBody>
      </p:sp>
    </p:spTree>
    <p:extLst>
      <p:ext uri="{BB962C8B-B14F-4D97-AF65-F5344CB8AC3E}">
        <p14:creationId xmlns:p14="http://schemas.microsoft.com/office/powerpoint/2010/main" val="3671541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HIV in the U.S.</a:t>
            </a:r>
            <a:endParaRPr lang="en-US" dirty="0"/>
          </a:p>
        </p:txBody>
      </p:sp>
      <p:grpSp>
        <p:nvGrpSpPr>
          <p:cNvPr id="4" name="Group 3"/>
          <p:cNvGrpSpPr/>
          <p:nvPr/>
        </p:nvGrpSpPr>
        <p:grpSpPr>
          <a:xfrm>
            <a:off x="150966" y="1577340"/>
            <a:ext cx="4295304" cy="5128260"/>
            <a:chOff x="152400" y="1512430"/>
            <a:chExt cx="4191000" cy="5191297"/>
          </a:xfrm>
          <a:solidFill>
            <a:schemeClr val="bg1"/>
          </a:solidFill>
        </p:grpSpPr>
        <p:grpSp>
          <p:nvGrpSpPr>
            <p:cNvPr id="5" name="Group 4"/>
            <p:cNvGrpSpPr/>
            <p:nvPr/>
          </p:nvGrpSpPr>
          <p:grpSpPr>
            <a:xfrm>
              <a:off x="152400" y="1512430"/>
              <a:ext cx="4191000" cy="5191297"/>
              <a:chOff x="152400" y="1512430"/>
              <a:chExt cx="4191000" cy="5191297"/>
            </a:xfrm>
            <a:grpFill/>
          </p:grpSpPr>
          <p:sp>
            <p:nvSpPr>
              <p:cNvPr id="9" name="Rectangle 8"/>
              <p:cNvSpPr/>
              <p:nvPr/>
            </p:nvSpPr>
            <p:spPr>
              <a:xfrm>
                <a:off x="152400" y="1512430"/>
                <a:ext cx="4191000" cy="5191297"/>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p:cNvSpPr txBox="1">
                <a:spLocks/>
              </p:cNvSpPr>
              <p:nvPr/>
            </p:nvSpPr>
            <p:spPr>
              <a:xfrm>
                <a:off x="152400" y="1667932"/>
                <a:ext cx="4191000" cy="914400"/>
              </a:xfrm>
              <a:prstGeom prst="rect">
                <a:avLst/>
              </a:prstGeom>
              <a:noFill/>
              <a:ln>
                <a:no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dirty="0" smtClean="0"/>
                  <a:t>MSM bear a disproportionate burden of HIV infection</a:t>
                </a:r>
                <a:endParaRPr lang="en-US" dirty="0"/>
              </a:p>
            </p:txBody>
          </p:sp>
        </p:grpSp>
        <p:grpSp>
          <p:nvGrpSpPr>
            <p:cNvPr id="6" name="Group 5"/>
            <p:cNvGrpSpPr/>
            <p:nvPr/>
          </p:nvGrpSpPr>
          <p:grpSpPr>
            <a:xfrm>
              <a:off x="228149" y="2541032"/>
              <a:ext cx="4014878" cy="3887174"/>
              <a:chOff x="228149" y="2541032"/>
              <a:chExt cx="4014878" cy="3887174"/>
            </a:xfrm>
            <a:grpFill/>
          </p:grpSpPr>
          <p:graphicFrame>
            <p:nvGraphicFramePr>
              <p:cNvPr id="7" name="Chart 6"/>
              <p:cNvGraphicFramePr>
                <a:graphicFrameLocks/>
              </p:cNvGraphicFramePr>
              <p:nvPr>
                <p:extLst>
                  <p:ext uri="{D42A27DB-BD31-4B8C-83A1-F6EECF244321}">
                    <p14:modId xmlns:p14="http://schemas.microsoft.com/office/powerpoint/2010/main" val="2378615860"/>
                  </p:ext>
                </p:extLst>
              </p:nvPr>
            </p:nvGraphicFramePr>
            <p:xfrm>
              <a:off x="304800" y="2541032"/>
              <a:ext cx="38862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8149" y="5867398"/>
                <a:ext cx="4014878" cy="560808"/>
              </a:xfrm>
              <a:prstGeom prst="rect">
                <a:avLst/>
              </a:prstGeom>
              <a:solidFill>
                <a:schemeClr val="accent2">
                  <a:lumMod val="20000"/>
                  <a:lumOff val="80000"/>
                </a:schemeClr>
              </a:solidFill>
              <a:ln>
                <a:noFill/>
              </a:ln>
            </p:spPr>
            <p:txBody>
              <a:bodyPr wrap="square" rtlCol="0">
                <a:spAutoFit/>
              </a:bodyPr>
              <a:lstStyle/>
              <a:p>
                <a:pPr algn="ctr"/>
                <a:r>
                  <a:rPr lang="en-US" sz="1500" dirty="0"/>
                  <a:t>Diagnoses of new HIV </a:t>
                </a:r>
                <a:r>
                  <a:rPr lang="en-US" sz="1500" dirty="0" smtClean="0"/>
                  <a:t>infection </a:t>
                </a:r>
                <a:r>
                  <a:rPr lang="en-US" sz="1500" dirty="0"/>
                  <a:t>among adolescents and adults in the United States, </a:t>
                </a:r>
                <a:r>
                  <a:rPr lang="en-US" sz="1500" dirty="0" smtClean="0"/>
                  <a:t>2011</a:t>
                </a:r>
                <a:endParaRPr lang="en-US" sz="1500" dirty="0"/>
              </a:p>
            </p:txBody>
          </p:sp>
        </p:grpSp>
      </p:grpSp>
      <p:sp>
        <p:nvSpPr>
          <p:cNvPr id="11" name="TextBox 10"/>
          <p:cNvSpPr txBox="1"/>
          <p:nvPr/>
        </p:nvSpPr>
        <p:spPr>
          <a:xfrm>
            <a:off x="4616857" y="3846917"/>
            <a:ext cx="4358640" cy="2585323"/>
          </a:xfrm>
          <a:prstGeom prst="rect">
            <a:avLst/>
          </a:prstGeom>
          <a:noFill/>
        </p:spPr>
        <p:txBody>
          <a:bodyPr wrap="square" rtlCol="0">
            <a:spAutoFit/>
          </a:bodyPr>
          <a:lstStyle/>
          <a:p>
            <a:pPr marL="285750" indent="-285750" algn="r">
              <a:buFont typeface="Wingdings" pitchFamily="2" charset="2"/>
              <a:buChar char="Ø"/>
            </a:pPr>
            <a:r>
              <a:rPr lang="en-US" dirty="0" smtClean="0"/>
              <a:t>The practice of UAI appears to be increasing among MSM in the U.S.</a:t>
            </a:r>
          </a:p>
          <a:p>
            <a:pPr marL="285750" indent="-285750" algn="r">
              <a:buFont typeface="Wingdings" pitchFamily="2" charset="2"/>
              <a:buChar char="Ø"/>
            </a:pPr>
            <a:endParaRPr lang="en-US" dirty="0" smtClean="0"/>
          </a:p>
          <a:p>
            <a:pPr marL="285750" indent="-285750" algn="r">
              <a:buFont typeface="Wingdings" pitchFamily="2" charset="2"/>
              <a:buChar char="Ø"/>
            </a:pPr>
            <a:r>
              <a:rPr lang="en-US" dirty="0" smtClean="0"/>
              <a:t>Focus is largely on individual risk factors</a:t>
            </a:r>
          </a:p>
          <a:p>
            <a:pPr marL="285750" indent="-285750" algn="r">
              <a:buFont typeface="Wingdings" pitchFamily="2" charset="2"/>
              <a:buChar char="Ø"/>
            </a:pPr>
            <a:endParaRPr lang="en-US" dirty="0" smtClean="0"/>
          </a:p>
          <a:p>
            <a:pPr marL="285750" indent="-285750" algn="r">
              <a:buFont typeface="Wingdings" pitchFamily="2" charset="2"/>
              <a:buChar char="Ø"/>
            </a:pPr>
            <a:r>
              <a:rPr lang="en-US" dirty="0" smtClean="0"/>
              <a:t>MSM, in particular gay men, are often seen as individuals at risk of infection – absent of consideration of their lives and relationships</a:t>
            </a:r>
            <a:endParaRPr lang="en-US" dirty="0"/>
          </a:p>
        </p:txBody>
      </p:sp>
      <p:sp>
        <p:nvSpPr>
          <p:cNvPr id="12" name="TextBox 11"/>
          <p:cNvSpPr txBox="1"/>
          <p:nvPr/>
        </p:nvSpPr>
        <p:spPr>
          <a:xfrm>
            <a:off x="4833668" y="1951769"/>
            <a:ext cx="4107180" cy="461665"/>
          </a:xfrm>
          <a:prstGeom prst="rect">
            <a:avLst/>
          </a:prstGeom>
          <a:noFill/>
          <a:ln>
            <a:solidFill>
              <a:schemeClr val="accent2"/>
            </a:solidFill>
          </a:ln>
        </p:spPr>
        <p:txBody>
          <a:bodyPr wrap="square" rtlCol="0">
            <a:spAutoFit/>
          </a:bodyPr>
          <a:lstStyle/>
          <a:p>
            <a:pPr algn="r"/>
            <a:r>
              <a:rPr lang="en-US" sz="2400" dirty="0" smtClean="0"/>
              <a:t>Troubling trends</a:t>
            </a:r>
            <a:endParaRPr lang="en-US" sz="2400" dirty="0"/>
          </a:p>
        </p:txBody>
      </p:sp>
      <p:sp>
        <p:nvSpPr>
          <p:cNvPr id="13" name="TextBox 12"/>
          <p:cNvSpPr txBox="1"/>
          <p:nvPr/>
        </p:nvSpPr>
        <p:spPr>
          <a:xfrm>
            <a:off x="4616857" y="2822124"/>
            <a:ext cx="4354830" cy="923330"/>
          </a:xfrm>
          <a:prstGeom prst="rect">
            <a:avLst/>
          </a:prstGeom>
          <a:noFill/>
          <a:ln>
            <a:noFill/>
          </a:ln>
        </p:spPr>
        <p:txBody>
          <a:bodyPr wrap="square" rtlCol="0">
            <a:spAutoFit/>
          </a:bodyPr>
          <a:lstStyle/>
          <a:p>
            <a:pPr marL="285750" indent="-285750" algn="r">
              <a:buFont typeface="Wingdings" pitchFamily="2" charset="2"/>
              <a:buChar char="Ø"/>
            </a:pPr>
            <a:r>
              <a:rPr lang="en-US" dirty="0" smtClean="0"/>
              <a:t>HIV incidence is increasing among MSM, particularly among young MSM and MSM of color</a:t>
            </a:r>
          </a:p>
        </p:txBody>
      </p:sp>
    </p:spTree>
    <p:extLst>
      <p:ext uri="{BB962C8B-B14F-4D97-AF65-F5344CB8AC3E}">
        <p14:creationId xmlns:p14="http://schemas.microsoft.com/office/powerpoint/2010/main" val="2895547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7466" y="1133984"/>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Motivational Interviewing</a:t>
            </a:r>
          </a:p>
        </p:txBody>
      </p:sp>
      <p:sp>
        <p:nvSpPr>
          <p:cNvPr id="25" name="TextBox 24"/>
          <p:cNvSpPr txBox="1"/>
          <p:nvPr/>
        </p:nvSpPr>
        <p:spPr>
          <a:xfrm>
            <a:off x="782848" y="4241105"/>
            <a:ext cx="1786316" cy="738664"/>
          </a:xfrm>
          <a:prstGeom prst="rect">
            <a:avLst/>
          </a:prstGeom>
          <a:noFill/>
        </p:spPr>
        <p:txBody>
          <a:bodyPr wrap="square" rtlCol="0">
            <a:spAutoFit/>
          </a:bodyPr>
          <a:lstStyle/>
          <a:p>
            <a:pPr algn="ctr"/>
            <a:r>
              <a:rPr lang="en-US" sz="2100" dirty="0">
                <a:solidFill>
                  <a:srgbClr val="7A7A7A"/>
                </a:solidFill>
                <a:latin typeface="+mj-lt"/>
              </a:rPr>
              <a:t>Enhancing Motivation</a:t>
            </a:r>
          </a:p>
        </p:txBody>
      </p:sp>
      <p:sp>
        <p:nvSpPr>
          <p:cNvPr id="26" name="TextBox 25"/>
          <p:cNvSpPr txBox="1"/>
          <p:nvPr/>
        </p:nvSpPr>
        <p:spPr>
          <a:xfrm>
            <a:off x="3309529" y="4241105"/>
            <a:ext cx="2702762" cy="738664"/>
          </a:xfrm>
          <a:prstGeom prst="rect">
            <a:avLst/>
          </a:prstGeom>
          <a:noFill/>
        </p:spPr>
        <p:txBody>
          <a:bodyPr wrap="square" rtlCol="0">
            <a:spAutoFit/>
          </a:bodyPr>
          <a:lstStyle/>
          <a:p>
            <a:pPr algn="ctr"/>
            <a:r>
              <a:rPr lang="en-US" sz="2100" dirty="0">
                <a:solidFill>
                  <a:srgbClr val="7A7A7A"/>
                </a:solidFill>
                <a:latin typeface="+mj-lt"/>
              </a:rPr>
              <a:t>Building </a:t>
            </a:r>
          </a:p>
          <a:p>
            <a:pPr algn="ctr"/>
            <a:r>
              <a:rPr lang="en-US" sz="2100" dirty="0">
                <a:solidFill>
                  <a:srgbClr val="7A7A7A"/>
                </a:solidFill>
                <a:latin typeface="+mj-lt"/>
              </a:rPr>
              <a:t>Skills</a:t>
            </a:r>
          </a:p>
        </p:txBody>
      </p:sp>
      <p:sp>
        <p:nvSpPr>
          <p:cNvPr id="27" name="TextBox 26"/>
          <p:cNvSpPr txBox="1"/>
          <p:nvPr/>
        </p:nvSpPr>
        <p:spPr>
          <a:xfrm>
            <a:off x="6579306" y="4241105"/>
            <a:ext cx="2019784" cy="738664"/>
          </a:xfrm>
          <a:prstGeom prst="rect">
            <a:avLst/>
          </a:prstGeom>
          <a:noFill/>
        </p:spPr>
        <p:txBody>
          <a:bodyPr wrap="square" rtlCol="0">
            <a:spAutoFit/>
          </a:bodyPr>
          <a:lstStyle/>
          <a:p>
            <a:pPr algn="ctr"/>
            <a:r>
              <a:rPr lang="en-US" sz="2100" dirty="0">
                <a:solidFill>
                  <a:srgbClr val="7A7A7A"/>
                </a:solidFill>
                <a:latin typeface="+mj-lt"/>
              </a:rPr>
              <a:t>Goal </a:t>
            </a:r>
          </a:p>
          <a:p>
            <a:pPr algn="ctr"/>
            <a:r>
              <a:rPr lang="en-US" sz="2100" dirty="0">
                <a:solidFill>
                  <a:srgbClr val="7A7A7A"/>
                </a:solidFill>
                <a:latin typeface="+mj-lt"/>
              </a:rPr>
              <a:t>Setting</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75" y="2313073"/>
            <a:ext cx="1706789" cy="172026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728" y="2511049"/>
            <a:ext cx="1510364" cy="1522288"/>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656" y="2511049"/>
            <a:ext cx="1422140" cy="1433367"/>
          </a:xfrm>
          <a:prstGeom prst="rect">
            <a:avLst/>
          </a:prstGeom>
        </p:spPr>
      </p:pic>
    </p:spTree>
    <p:extLst>
      <p:ext uri="{BB962C8B-B14F-4D97-AF65-F5344CB8AC3E}">
        <p14:creationId xmlns:p14="http://schemas.microsoft.com/office/powerpoint/2010/main" val="1922907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313" y="5334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Study Design</a:t>
            </a:r>
          </a:p>
        </p:txBody>
      </p:sp>
      <p:sp>
        <p:nvSpPr>
          <p:cNvPr id="6" name="Shape 213"/>
          <p:cNvSpPr/>
          <p:nvPr/>
        </p:nvSpPr>
        <p:spPr>
          <a:xfrm rot="17214025">
            <a:off x="1044501" y="2414823"/>
            <a:ext cx="1018540" cy="1018540"/>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ym typeface="Source Sans Pro"/>
            </a:endParaRPr>
          </a:p>
        </p:txBody>
      </p:sp>
      <p:sp>
        <p:nvSpPr>
          <p:cNvPr id="7" name="Shape 213"/>
          <p:cNvSpPr/>
          <p:nvPr/>
        </p:nvSpPr>
        <p:spPr>
          <a:xfrm rot="17214025">
            <a:off x="7026124" y="2516947"/>
            <a:ext cx="1018540" cy="1018540"/>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ym typeface="Source Sans Pro"/>
            </a:endParaRPr>
          </a:p>
        </p:txBody>
      </p:sp>
      <p:sp>
        <p:nvSpPr>
          <p:cNvPr id="8" name="Shape 213"/>
          <p:cNvSpPr/>
          <p:nvPr/>
        </p:nvSpPr>
        <p:spPr>
          <a:xfrm rot="17214025">
            <a:off x="4064238" y="2516946"/>
            <a:ext cx="1018540" cy="1018540"/>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ym typeface="Source Sans Pro"/>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0988" y="2686904"/>
            <a:ext cx="581228" cy="64886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774" y="2716518"/>
            <a:ext cx="699467" cy="676362"/>
          </a:xfrm>
          <a:prstGeom prst="rect">
            <a:avLst/>
          </a:prstGeom>
        </p:spPr>
      </p:pic>
      <p:sp>
        <p:nvSpPr>
          <p:cNvPr id="16" name="TextBox 15"/>
          <p:cNvSpPr txBox="1"/>
          <p:nvPr/>
        </p:nvSpPr>
        <p:spPr>
          <a:xfrm>
            <a:off x="216569" y="3665534"/>
            <a:ext cx="2821794" cy="1131079"/>
          </a:xfrm>
          <a:prstGeom prst="rect">
            <a:avLst/>
          </a:prstGeom>
          <a:noFill/>
        </p:spPr>
        <p:txBody>
          <a:bodyPr wrap="square" rtlCol="0">
            <a:spAutoFit/>
          </a:bodyPr>
          <a:lstStyle/>
          <a:p>
            <a:pPr algn="ctr"/>
            <a:r>
              <a:rPr lang="en-US" sz="1350" b="1" dirty="0">
                <a:solidFill>
                  <a:srgbClr val="7A7A7A"/>
                </a:solidFill>
                <a:latin typeface="+mj-lt"/>
              </a:rPr>
              <a:t>Pilot RCT</a:t>
            </a:r>
          </a:p>
          <a:p>
            <a:r>
              <a:rPr lang="en-US" sz="1350" dirty="0">
                <a:solidFill>
                  <a:srgbClr val="7A7A7A"/>
                </a:solidFill>
                <a:latin typeface="+mj-lt"/>
              </a:rPr>
              <a:t> </a:t>
            </a:r>
          </a:p>
          <a:p>
            <a:pPr algn="ctr"/>
            <a:r>
              <a:rPr lang="en-US" sz="1350" dirty="0">
                <a:solidFill>
                  <a:srgbClr val="7A7A7A"/>
                </a:solidFill>
                <a:latin typeface="+mj-lt"/>
              </a:rPr>
              <a:t>Control: HIV test kit</a:t>
            </a:r>
          </a:p>
          <a:p>
            <a:pPr algn="ctr"/>
            <a:r>
              <a:rPr lang="en-US" sz="1350" dirty="0">
                <a:solidFill>
                  <a:srgbClr val="7A7A7A"/>
                </a:solidFill>
                <a:latin typeface="+mj-lt"/>
              </a:rPr>
              <a:t>  </a:t>
            </a:r>
          </a:p>
          <a:p>
            <a:pPr algn="ctr"/>
            <a:r>
              <a:rPr lang="en-US" sz="1350" dirty="0">
                <a:solidFill>
                  <a:srgbClr val="7A7A7A"/>
                </a:solidFill>
                <a:latin typeface="+mj-lt"/>
              </a:rPr>
              <a:t>Intervention: HIV test kit + counseling</a:t>
            </a:r>
          </a:p>
        </p:txBody>
      </p:sp>
      <p:sp>
        <p:nvSpPr>
          <p:cNvPr id="17" name="TextBox 16"/>
          <p:cNvSpPr txBox="1"/>
          <p:nvPr/>
        </p:nvSpPr>
        <p:spPr>
          <a:xfrm>
            <a:off x="6570035" y="3697219"/>
            <a:ext cx="1985210" cy="1338828"/>
          </a:xfrm>
          <a:prstGeom prst="rect">
            <a:avLst/>
          </a:prstGeom>
          <a:noFill/>
        </p:spPr>
        <p:txBody>
          <a:bodyPr wrap="square" rtlCol="0">
            <a:spAutoFit/>
          </a:bodyPr>
          <a:lstStyle/>
          <a:p>
            <a:pPr algn="ctr"/>
            <a:r>
              <a:rPr lang="en-US" sz="1350" b="1" dirty="0">
                <a:solidFill>
                  <a:srgbClr val="7A7A7A"/>
                </a:solidFill>
                <a:latin typeface="+mj-lt"/>
              </a:rPr>
              <a:t>Surveys </a:t>
            </a:r>
          </a:p>
          <a:p>
            <a:pPr algn="ctr"/>
            <a:endParaRPr lang="en-US" sz="1350" dirty="0">
              <a:solidFill>
                <a:srgbClr val="7A7A7A"/>
              </a:solidFill>
              <a:latin typeface="+mj-lt"/>
            </a:endParaRPr>
          </a:p>
          <a:p>
            <a:pPr algn="ctr"/>
            <a:r>
              <a:rPr lang="en-US" sz="1350" dirty="0">
                <a:solidFill>
                  <a:srgbClr val="7A7A7A"/>
                </a:solidFill>
                <a:latin typeface="+mj-lt"/>
              </a:rPr>
              <a:t>Baseline, 3 and 6 Months </a:t>
            </a:r>
          </a:p>
          <a:p>
            <a:pPr algn="ctr"/>
            <a:endParaRPr lang="en-US" sz="1350" dirty="0">
              <a:solidFill>
                <a:srgbClr val="7A7A7A"/>
              </a:solidFill>
              <a:latin typeface="+mj-lt"/>
            </a:endParaRPr>
          </a:p>
          <a:p>
            <a:pPr algn="ctr"/>
            <a:r>
              <a:rPr lang="en-US" sz="1350" dirty="0">
                <a:solidFill>
                  <a:srgbClr val="7A7A7A"/>
                </a:solidFill>
                <a:latin typeface="+mj-lt"/>
              </a:rPr>
              <a:t>(HIV testing, sexual behavior, linkage to care)</a:t>
            </a:r>
          </a:p>
        </p:txBody>
      </p:sp>
      <p:sp>
        <p:nvSpPr>
          <p:cNvPr id="18" name="TextBox 17"/>
          <p:cNvSpPr txBox="1"/>
          <p:nvPr/>
        </p:nvSpPr>
        <p:spPr>
          <a:xfrm>
            <a:off x="3495361" y="3665533"/>
            <a:ext cx="2265359" cy="2169825"/>
          </a:xfrm>
          <a:prstGeom prst="rect">
            <a:avLst/>
          </a:prstGeom>
          <a:noFill/>
        </p:spPr>
        <p:txBody>
          <a:bodyPr wrap="square" rtlCol="0">
            <a:spAutoFit/>
          </a:bodyPr>
          <a:lstStyle/>
          <a:p>
            <a:pPr algn="ctr"/>
            <a:r>
              <a:rPr lang="en-US" sz="1350" b="1" dirty="0">
                <a:solidFill>
                  <a:srgbClr val="7A7A7A"/>
                </a:solidFill>
                <a:latin typeface="+mj-lt"/>
              </a:rPr>
              <a:t>Eligibility</a:t>
            </a:r>
          </a:p>
          <a:p>
            <a:r>
              <a:rPr lang="en-US" sz="1350" dirty="0">
                <a:solidFill>
                  <a:srgbClr val="7A7A7A"/>
                </a:solidFill>
                <a:latin typeface="+mj-lt"/>
              </a:rPr>
              <a:t>[1] 15-24 </a:t>
            </a:r>
          </a:p>
          <a:p>
            <a:r>
              <a:rPr lang="en-US" sz="1350" dirty="0">
                <a:solidFill>
                  <a:srgbClr val="7A7A7A"/>
                </a:solidFill>
                <a:latin typeface="+mj-lt"/>
              </a:rPr>
              <a:t>[2] unknown or negative HIV status</a:t>
            </a:r>
          </a:p>
          <a:p>
            <a:r>
              <a:rPr lang="en-US" sz="1350" dirty="0">
                <a:solidFill>
                  <a:srgbClr val="7A7A7A"/>
                </a:solidFill>
                <a:latin typeface="+mj-lt"/>
              </a:rPr>
              <a:t>[3]Not tested in last 6 months</a:t>
            </a:r>
          </a:p>
          <a:p>
            <a:r>
              <a:rPr lang="en-US" sz="1350" dirty="0">
                <a:solidFill>
                  <a:srgbClr val="7A7A7A"/>
                </a:solidFill>
                <a:latin typeface="+mj-lt"/>
              </a:rPr>
              <a:t>[4] willing to be mailed HIV test kit </a:t>
            </a:r>
          </a:p>
          <a:p>
            <a:r>
              <a:rPr lang="en-US" sz="1350" dirty="0">
                <a:solidFill>
                  <a:srgbClr val="7A7A7A"/>
                </a:solidFill>
                <a:latin typeface="+mj-lt"/>
              </a:rPr>
              <a:t>[5] U.S resident</a:t>
            </a:r>
          </a:p>
          <a:p>
            <a:r>
              <a:rPr lang="en-US" sz="1350" dirty="0">
                <a:solidFill>
                  <a:srgbClr val="7A7A7A"/>
                </a:solidFill>
                <a:latin typeface="+mj-lt"/>
              </a:rPr>
              <a:t>[6] non-cisgender </a:t>
            </a:r>
          </a:p>
          <a:p>
            <a:r>
              <a:rPr lang="en-US" sz="1350" dirty="0">
                <a:solidFill>
                  <a:srgbClr val="7A7A7A"/>
                </a:solidFill>
                <a:latin typeface="+mj-lt"/>
              </a:rPr>
              <a:t>[7] internet /video capability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4292" y="2560991"/>
            <a:ext cx="577628" cy="699818"/>
          </a:xfrm>
          <a:prstGeom prst="rect">
            <a:avLst/>
          </a:prstGeom>
        </p:spPr>
      </p:pic>
    </p:spTree>
    <p:extLst>
      <p:ext uri="{BB962C8B-B14F-4D97-AF65-F5344CB8AC3E}">
        <p14:creationId xmlns:p14="http://schemas.microsoft.com/office/powerpoint/2010/main" val="3834176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5334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Recruitment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0988" y="2686904"/>
            <a:ext cx="581228" cy="648862"/>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26669"/>
          <a:stretch/>
        </p:blipFill>
        <p:spPr>
          <a:xfrm>
            <a:off x="1442715" y="2234009"/>
            <a:ext cx="5547634" cy="2902170"/>
          </a:xfrm>
          <a:prstGeom prst="rect">
            <a:avLst/>
          </a:prstGeom>
        </p:spPr>
      </p:pic>
    </p:spTree>
    <p:extLst>
      <p:ext uri="{BB962C8B-B14F-4D97-AF65-F5344CB8AC3E}">
        <p14:creationId xmlns:p14="http://schemas.microsoft.com/office/powerpoint/2010/main" val="3987460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096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Moxie Flow Chart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679" b="15070"/>
          <a:stretch/>
        </p:blipFill>
        <p:spPr>
          <a:xfrm>
            <a:off x="917257" y="1915620"/>
            <a:ext cx="6335078" cy="3527918"/>
          </a:xfrm>
          <a:prstGeom prst="rect">
            <a:avLst/>
          </a:prstGeom>
        </p:spPr>
      </p:pic>
    </p:spTree>
    <p:extLst>
      <p:ext uri="{BB962C8B-B14F-4D97-AF65-F5344CB8AC3E}">
        <p14:creationId xmlns:p14="http://schemas.microsoft.com/office/powerpoint/2010/main" val="41373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391" y="2212956"/>
            <a:ext cx="3156882" cy="2832573"/>
          </a:xfrm>
          <a:prstGeom prst="rect">
            <a:avLst/>
          </a:prstGeom>
        </p:spPr>
      </p:pic>
      <p:sp>
        <p:nvSpPr>
          <p:cNvPr id="5" name="TextBox 4"/>
          <p:cNvSpPr txBox="1"/>
          <p:nvPr/>
        </p:nvSpPr>
        <p:spPr>
          <a:xfrm>
            <a:off x="838200" y="6096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Ordering Test Kits</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613" y="1953127"/>
            <a:ext cx="5932856" cy="3556889"/>
          </a:xfrm>
          <a:prstGeom prst="rect">
            <a:avLst/>
          </a:prstGeom>
        </p:spPr>
      </p:pic>
    </p:spTree>
    <p:extLst>
      <p:ext uri="{BB962C8B-B14F-4D97-AF65-F5344CB8AC3E}">
        <p14:creationId xmlns:p14="http://schemas.microsoft.com/office/powerpoint/2010/main" val="1831356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71" y="2165687"/>
            <a:ext cx="3242777" cy="2923675"/>
          </a:xfrm>
          <a:prstGeom prst="rect">
            <a:avLst/>
          </a:prstGeom>
        </p:spPr>
      </p:pic>
      <p:sp>
        <p:nvSpPr>
          <p:cNvPr id="5" name="TextBox 4"/>
          <p:cNvSpPr txBox="1"/>
          <p:nvPr/>
        </p:nvSpPr>
        <p:spPr>
          <a:xfrm>
            <a:off x="762000" y="6096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Scheduling Test Sessions</a:t>
            </a:r>
          </a:p>
        </p:txBody>
      </p:sp>
      <p:sp>
        <p:nvSpPr>
          <p:cNvPr id="6" name="Rectangle 5"/>
          <p:cNvSpPr/>
          <p:nvPr/>
        </p:nvSpPr>
        <p:spPr>
          <a:xfrm>
            <a:off x="5922547" y="2441263"/>
            <a:ext cx="649439" cy="2648099"/>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030332" y="2441263"/>
            <a:ext cx="649439" cy="2648099"/>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613" y="1953127"/>
            <a:ext cx="5932856" cy="3556889"/>
          </a:xfrm>
          <a:prstGeom prst="rect">
            <a:avLst/>
          </a:prstGeom>
        </p:spPr>
      </p:pic>
    </p:spTree>
    <p:extLst>
      <p:ext uri="{BB962C8B-B14F-4D97-AF65-F5344CB8AC3E}">
        <p14:creationId xmlns:p14="http://schemas.microsoft.com/office/powerpoint/2010/main" val="32599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5334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Conducting Test Sessions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03" t="49885" r="-923" b="21834"/>
          <a:stretch/>
        </p:blipFill>
        <p:spPr>
          <a:xfrm>
            <a:off x="205741" y="2723102"/>
            <a:ext cx="8649653" cy="1743171"/>
          </a:xfrm>
          <a:prstGeom prst="rect">
            <a:avLst/>
          </a:prstGeom>
        </p:spPr>
      </p:pic>
    </p:spTree>
    <p:extLst>
      <p:ext uri="{BB962C8B-B14F-4D97-AF65-F5344CB8AC3E}">
        <p14:creationId xmlns:p14="http://schemas.microsoft.com/office/powerpoint/2010/main" val="763802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175" y="2174334"/>
            <a:ext cx="4586168" cy="29060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613" y="1953127"/>
            <a:ext cx="5932856" cy="3556889"/>
          </a:xfrm>
          <a:prstGeom prst="rect">
            <a:avLst/>
          </a:prstGeom>
        </p:spPr>
      </p:pic>
      <p:sp>
        <p:nvSpPr>
          <p:cNvPr id="5" name="TextBox 4"/>
          <p:cNvSpPr txBox="1"/>
          <p:nvPr/>
        </p:nvSpPr>
        <p:spPr>
          <a:xfrm>
            <a:off x="838200" y="533400"/>
            <a:ext cx="4568099"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Test Results &amp; Linkage to Care</a:t>
            </a:r>
          </a:p>
        </p:txBody>
      </p:sp>
    </p:spTree>
    <p:extLst>
      <p:ext uri="{BB962C8B-B14F-4D97-AF65-F5344CB8AC3E}">
        <p14:creationId xmlns:p14="http://schemas.microsoft.com/office/powerpoint/2010/main" val="4076352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4425" y="533400"/>
            <a:ext cx="6927810"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Results: Satisfaction with Intervention (N=60)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25" y="2056711"/>
            <a:ext cx="7053972" cy="3429689"/>
          </a:xfrm>
          <a:prstGeom prst="rect">
            <a:avLst/>
          </a:prstGeom>
        </p:spPr>
      </p:pic>
    </p:spTree>
    <p:extLst>
      <p:ext uri="{BB962C8B-B14F-4D97-AF65-F5344CB8AC3E}">
        <p14:creationId xmlns:p14="http://schemas.microsoft.com/office/powerpoint/2010/main" val="2690632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4575" y="685800"/>
            <a:ext cx="6927810" cy="461665"/>
          </a:xfrm>
          <a:prstGeom prst="rect">
            <a:avLst/>
          </a:prstGeom>
          <a:noFill/>
        </p:spPr>
        <p:txBody>
          <a:bodyPr wrap="square" rtlCol="0">
            <a:spAutoFit/>
          </a:bodyPr>
          <a:lstStyle/>
          <a:p>
            <a:r>
              <a:rPr lang="en-US" sz="2400" dirty="0">
                <a:solidFill>
                  <a:srgbClr val="7A7A7A"/>
                </a:solidFill>
                <a:latin typeface="+mj-lt"/>
                <a:cs typeface="Arial" panose="020B0604020202020204" pitchFamily="34" charset="0"/>
              </a:rPr>
              <a:t>Discussion </a:t>
            </a:r>
          </a:p>
        </p:txBody>
      </p:sp>
      <p:sp>
        <p:nvSpPr>
          <p:cNvPr id="10" name="TextBox 9"/>
          <p:cNvSpPr txBox="1"/>
          <p:nvPr/>
        </p:nvSpPr>
        <p:spPr>
          <a:xfrm>
            <a:off x="782918" y="3944682"/>
            <a:ext cx="1746662" cy="923330"/>
          </a:xfrm>
          <a:prstGeom prst="rect">
            <a:avLst/>
          </a:prstGeom>
          <a:noFill/>
        </p:spPr>
        <p:txBody>
          <a:bodyPr wrap="square" rtlCol="0">
            <a:spAutoFit/>
          </a:bodyPr>
          <a:lstStyle/>
          <a:p>
            <a:pPr algn="ctr"/>
            <a:r>
              <a:rPr lang="en-US" sz="1350" dirty="0">
                <a:solidFill>
                  <a:srgbClr val="7A7A7A"/>
                </a:solidFill>
                <a:latin typeface="+mj-lt"/>
              </a:rPr>
              <a:t>Success with building rapport and enhancing motivation among trans youth</a:t>
            </a:r>
          </a:p>
        </p:txBody>
      </p:sp>
      <p:grpSp>
        <p:nvGrpSpPr>
          <p:cNvPr id="4" name="Group 3"/>
          <p:cNvGrpSpPr/>
          <p:nvPr/>
        </p:nvGrpSpPr>
        <p:grpSpPr>
          <a:xfrm>
            <a:off x="3804050" y="2802234"/>
            <a:ext cx="1018540" cy="1018540"/>
            <a:chOff x="5256133" y="2512144"/>
            <a:chExt cx="1358053" cy="1358053"/>
          </a:xfrm>
        </p:grpSpPr>
        <p:sp>
          <p:nvSpPr>
            <p:cNvPr id="11" name="Shape 213"/>
            <p:cNvSpPr/>
            <p:nvPr/>
          </p:nvSpPr>
          <p:spPr>
            <a:xfrm rot="17214025">
              <a:off x="5256133" y="2512144"/>
              <a:ext cx="1358053" cy="1358053"/>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ym typeface="Source Sans Pro"/>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027" y="2677930"/>
              <a:ext cx="956264" cy="1075797"/>
            </a:xfrm>
            <a:prstGeom prst="rect">
              <a:avLst/>
            </a:prstGeom>
          </p:spPr>
        </p:pic>
      </p:grpSp>
      <p:sp>
        <p:nvSpPr>
          <p:cNvPr id="13" name="TextBox 12"/>
          <p:cNvSpPr txBox="1"/>
          <p:nvPr/>
        </p:nvSpPr>
        <p:spPr>
          <a:xfrm>
            <a:off x="3425472" y="3944682"/>
            <a:ext cx="1766017" cy="923330"/>
          </a:xfrm>
          <a:prstGeom prst="rect">
            <a:avLst/>
          </a:prstGeom>
          <a:noFill/>
        </p:spPr>
        <p:txBody>
          <a:bodyPr wrap="square" rtlCol="0">
            <a:spAutoFit/>
          </a:bodyPr>
          <a:lstStyle/>
          <a:p>
            <a:pPr algn="ctr"/>
            <a:r>
              <a:rPr lang="en-US" sz="1350" dirty="0">
                <a:solidFill>
                  <a:srgbClr val="7A7A7A"/>
                </a:solidFill>
                <a:latin typeface="+mj-lt"/>
              </a:rPr>
              <a:t>No technical or logistical barriers to delivering the intervention</a:t>
            </a:r>
          </a:p>
        </p:txBody>
      </p:sp>
      <p:grpSp>
        <p:nvGrpSpPr>
          <p:cNvPr id="2" name="Group 1"/>
          <p:cNvGrpSpPr/>
          <p:nvPr/>
        </p:nvGrpSpPr>
        <p:grpSpPr>
          <a:xfrm>
            <a:off x="6461120" y="2741358"/>
            <a:ext cx="1018540" cy="1018540"/>
            <a:chOff x="9505458" y="2512145"/>
            <a:chExt cx="1358053" cy="1358053"/>
          </a:xfrm>
        </p:grpSpPr>
        <p:sp>
          <p:nvSpPr>
            <p:cNvPr id="14" name="Shape 213"/>
            <p:cNvSpPr/>
            <p:nvPr/>
          </p:nvSpPr>
          <p:spPr>
            <a:xfrm rot="17214025">
              <a:off x="9505458" y="2512145"/>
              <a:ext cx="1358053" cy="1358053"/>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ym typeface="Source Sans Pro"/>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637" y="2624887"/>
              <a:ext cx="942872" cy="1060731"/>
            </a:xfrm>
            <a:prstGeom prst="rect">
              <a:avLst/>
            </a:prstGeom>
          </p:spPr>
        </p:pic>
      </p:grpSp>
      <p:sp>
        <p:nvSpPr>
          <p:cNvPr id="17" name="TextBox 16"/>
          <p:cNvSpPr txBox="1"/>
          <p:nvPr/>
        </p:nvSpPr>
        <p:spPr>
          <a:xfrm>
            <a:off x="6087382" y="3947293"/>
            <a:ext cx="1766017" cy="923330"/>
          </a:xfrm>
          <a:prstGeom prst="rect">
            <a:avLst/>
          </a:prstGeom>
          <a:noFill/>
        </p:spPr>
        <p:txBody>
          <a:bodyPr wrap="square" rtlCol="0">
            <a:spAutoFit/>
          </a:bodyPr>
          <a:lstStyle/>
          <a:p>
            <a:pPr algn="ctr"/>
            <a:r>
              <a:rPr lang="en-US" sz="1350" dirty="0">
                <a:solidFill>
                  <a:srgbClr val="7A7A7A"/>
                </a:solidFill>
                <a:latin typeface="+mj-lt"/>
              </a:rPr>
              <a:t>High levels of satisfaction and willingness to repeat intervention</a:t>
            </a:r>
          </a:p>
        </p:txBody>
      </p:sp>
      <p:grpSp>
        <p:nvGrpSpPr>
          <p:cNvPr id="3" name="Group 2"/>
          <p:cNvGrpSpPr/>
          <p:nvPr/>
        </p:nvGrpSpPr>
        <p:grpSpPr>
          <a:xfrm>
            <a:off x="1146981" y="2759851"/>
            <a:ext cx="1018540" cy="1018540"/>
            <a:chOff x="2208332" y="2536803"/>
            <a:chExt cx="1358053" cy="1358053"/>
          </a:xfrm>
        </p:grpSpPr>
        <p:sp>
          <p:nvSpPr>
            <p:cNvPr id="7" name="Shape 213"/>
            <p:cNvSpPr/>
            <p:nvPr/>
          </p:nvSpPr>
          <p:spPr>
            <a:xfrm rot="17214025">
              <a:off x="2208332" y="2536803"/>
              <a:ext cx="1358053" cy="1358053"/>
            </a:xfrm>
            <a:prstGeom prst="ellipse">
              <a:avLst/>
            </a:prstGeom>
            <a:solidFill>
              <a:schemeClr val="bg1">
                <a:lumMod val="85000"/>
              </a:schemeClr>
            </a:solidFill>
            <a:ln w="9525" cap="flat" cmpd="sng">
              <a:solidFill>
                <a:schemeClr val="bg1">
                  <a:lumMod val="75000"/>
                </a:schemeClr>
              </a:solidFill>
              <a:prstDash val="solid"/>
              <a:round/>
              <a:headEnd type="none" w="med" len="med"/>
              <a:tailEnd type="none" w="med" len="med"/>
            </a:ln>
          </p:spPr>
          <p:txBody>
            <a:bodyPr lIns="68569" tIns="68569" rIns="68569" bIns="68569" anchor="ctr" anchorCtr="0">
              <a:noAutofit/>
            </a:bodyPr>
            <a:lstStyle/>
            <a:p>
              <a:pPr algn="ctr"/>
              <a:endParaRPr lang="en" sz="1350" dirty="0">
                <a:sym typeface="Source Sans Pro"/>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1046" y="2764920"/>
              <a:ext cx="932623" cy="901816"/>
            </a:xfrm>
            <a:prstGeom prst="rect">
              <a:avLst/>
            </a:prstGeom>
          </p:spPr>
        </p:pic>
      </p:grpSp>
    </p:spTree>
    <p:extLst>
      <p:ext uri="{BB962C8B-B14F-4D97-AF65-F5344CB8AC3E}">
        <p14:creationId xmlns:p14="http://schemas.microsoft.com/office/powerpoint/2010/main" val="167634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pPr algn="ctr"/>
            <a:r>
              <a:rPr lang="en-US" dirty="0" smtClean="0"/>
              <a:t>HIV in the U.S.</a:t>
            </a:r>
            <a:br>
              <a:rPr lang="en-US" dirty="0" smtClean="0"/>
            </a:br>
            <a:r>
              <a:rPr lang="en-US" sz="4000" dirty="0" smtClean="0">
                <a:solidFill>
                  <a:srgbClr val="FF0000"/>
                </a:solidFill>
              </a:rPr>
              <a:t>Non-random patterns of HIV infection</a:t>
            </a:r>
            <a:endParaRPr lang="en-US" sz="40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8133400" cy="462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546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substance use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400" dirty="0" smtClean="0"/>
              <a:t>Evidence that male couples use substances (ATOD) together and high levels of substance use among transgender populations</a:t>
            </a:r>
          </a:p>
          <a:p>
            <a:endParaRPr lang="en-US" sz="2400" dirty="0"/>
          </a:p>
          <a:p>
            <a:r>
              <a:rPr lang="en-US" sz="2400" dirty="0" smtClean="0"/>
              <a:t>ATOD use is a trigger of IPV and a stress-response behavior to IPV</a:t>
            </a:r>
          </a:p>
          <a:p>
            <a:endParaRPr lang="en-US" sz="2400" dirty="0"/>
          </a:p>
          <a:p>
            <a:r>
              <a:rPr lang="en-US" sz="2400" dirty="0" smtClean="0"/>
              <a:t>Links to HIV: </a:t>
            </a:r>
          </a:p>
          <a:p>
            <a:pPr lvl="1"/>
            <a:r>
              <a:rPr lang="en-US" sz="2400" dirty="0" smtClean="0"/>
              <a:t>ATOD triggers IPV – physical trauma – transmission</a:t>
            </a:r>
          </a:p>
          <a:p>
            <a:pPr lvl="1"/>
            <a:r>
              <a:rPr lang="en-US" sz="2400" dirty="0" smtClean="0"/>
              <a:t>IPV creates stress – ATOD – risk taking – transmission</a:t>
            </a:r>
          </a:p>
          <a:p>
            <a:pPr lvl="1"/>
            <a:r>
              <a:rPr lang="en-US" sz="2400" dirty="0" smtClean="0"/>
              <a:t>Perpetrators are more likely to be substance users</a:t>
            </a:r>
          </a:p>
          <a:p>
            <a:pPr lvl="1"/>
            <a:endParaRPr lang="en-US" sz="2400" dirty="0"/>
          </a:p>
          <a:p>
            <a:r>
              <a:rPr lang="en-US" sz="2400" dirty="0" smtClean="0"/>
              <a:t>We too often focus on substance use behaviors and forge the triggers – IPV as a substance use reduction strategy?</a:t>
            </a:r>
            <a:endParaRPr lang="en-US" sz="2400" dirty="0"/>
          </a:p>
        </p:txBody>
      </p:sp>
    </p:spTree>
    <p:extLst>
      <p:ext uri="{BB962C8B-B14F-4D97-AF65-F5344CB8AC3E}">
        <p14:creationId xmlns:p14="http://schemas.microsoft.com/office/powerpoint/2010/main" val="3991577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all this together</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We clearly need innovative ways to increase access to HIV prevention and STI testing</a:t>
            </a:r>
          </a:p>
          <a:p>
            <a:endParaRPr lang="en-US" dirty="0"/>
          </a:p>
          <a:p>
            <a:r>
              <a:rPr lang="en-US" dirty="0" smtClean="0"/>
              <a:t>Telehealth is inexpensive and scalable</a:t>
            </a:r>
          </a:p>
          <a:p>
            <a:endParaRPr lang="en-US" dirty="0"/>
          </a:p>
          <a:p>
            <a:r>
              <a:rPr lang="en-US" dirty="0" smtClean="0"/>
              <a:t>Most of all – people like it and will do it!</a:t>
            </a:r>
          </a:p>
          <a:p>
            <a:endParaRPr lang="en-US" dirty="0"/>
          </a:p>
          <a:p>
            <a:r>
              <a:rPr lang="en-US" dirty="0" smtClean="0"/>
              <a:t>A feasible method for reaching groups who – for various structural and interpersonal reasons – are not </a:t>
            </a:r>
            <a:r>
              <a:rPr lang="en-US" dirty="0" smtClean="0"/>
              <a:t>testing</a:t>
            </a:r>
          </a:p>
          <a:p>
            <a:endParaRPr lang="en-US" dirty="0"/>
          </a:p>
          <a:p>
            <a:r>
              <a:rPr lang="en-US" dirty="0" smtClean="0"/>
              <a:t>We need innovative ways to FIGHT stigma as a root cause of substance use and </a:t>
            </a:r>
            <a:r>
              <a:rPr lang="en-US" smtClean="0"/>
              <a:t>HIV risk</a:t>
            </a:r>
            <a:endParaRPr lang="en-US" dirty="0"/>
          </a:p>
        </p:txBody>
      </p:sp>
    </p:spTree>
    <p:extLst>
      <p:ext uri="{BB962C8B-B14F-4D97-AF65-F5344CB8AC3E}">
        <p14:creationId xmlns:p14="http://schemas.microsoft.com/office/powerpoint/2010/main" val="1190807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686800" cy="990600"/>
          </a:xfrm>
        </p:spPr>
        <p:txBody>
          <a:bodyPr/>
          <a:lstStyle/>
          <a:p>
            <a:pPr eaLnBrk="1" hangingPunct="1"/>
            <a:r>
              <a:rPr lang="en-US" altLang="en-US" smtClean="0"/>
              <a:t>HIV among MSM: A </a:t>
            </a:r>
            <a:r>
              <a:rPr lang="en-US" altLang="en-US" i="1" smtClean="0"/>
              <a:t>Syndemic </a:t>
            </a:r>
            <a:r>
              <a:rPr lang="en-US" altLang="en-US" smtClean="0"/>
              <a:t>Theory</a:t>
            </a:r>
          </a:p>
        </p:txBody>
      </p:sp>
      <p:graphicFrame>
        <p:nvGraphicFramePr>
          <p:cNvPr id="2" name="Diagram 1"/>
          <p:cNvGraphicFramePr/>
          <p:nvPr>
            <p:extLst>
              <p:ext uri="{D42A27DB-BD31-4B8C-83A1-F6EECF244321}">
                <p14:modId xmlns:p14="http://schemas.microsoft.com/office/powerpoint/2010/main" val="352534665"/>
              </p:ext>
            </p:extLst>
          </p:nvPr>
        </p:nvGraphicFramePr>
        <p:xfrm>
          <a:off x="0" y="1219200"/>
          <a:ext cx="8991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25405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09800"/>
            <a:ext cx="7086600" cy="1369219"/>
          </a:xfrm>
        </p:spPr>
        <p:txBody>
          <a:bodyPr/>
          <a:lstStyle/>
          <a:p>
            <a:pPr>
              <a:defRPr/>
            </a:pPr>
            <a:r>
              <a:rPr lang="en-US" dirty="0" smtClean="0"/>
              <a:t>Defining stigma</a:t>
            </a:r>
            <a:endParaRPr lang="en-US" dirty="0"/>
          </a:p>
        </p:txBody>
      </p:sp>
      <p:sp>
        <p:nvSpPr>
          <p:cNvPr id="3" name="Subtitle 2"/>
          <p:cNvSpPr>
            <a:spLocks noGrp="1"/>
          </p:cNvSpPr>
          <p:nvPr>
            <p:ph type="subTitle" idx="1"/>
          </p:nvPr>
        </p:nvSpPr>
        <p:spPr>
          <a:xfrm>
            <a:off x="1028700" y="3581400"/>
            <a:ext cx="7086600" cy="514350"/>
          </a:xfrm>
        </p:spPr>
        <p:txBody>
          <a:bodyPr rtlCol="0">
            <a:normAutofit fontScale="47500" lnSpcReduction="20000"/>
          </a:bodyPr>
          <a:lstStyle/>
          <a:p>
            <a:pPr>
              <a:defRPr/>
            </a:pPr>
            <a:r>
              <a:rPr lang="en-US" dirty="0" smtClean="0"/>
              <a:t>How do we define stigma?</a:t>
            </a:r>
          </a:p>
          <a:p>
            <a:pPr>
              <a:defRPr/>
            </a:pPr>
            <a:r>
              <a:rPr lang="en-US" dirty="0" smtClean="0"/>
              <a:t>What are the first words that come to mind when we think of stigma?</a:t>
            </a:r>
            <a:endParaRPr lang="en-US" dirty="0"/>
          </a:p>
        </p:txBody>
      </p:sp>
    </p:spTree>
    <p:extLst>
      <p:ext uri="{BB962C8B-B14F-4D97-AF65-F5344CB8AC3E}">
        <p14:creationId xmlns:p14="http://schemas.microsoft.com/office/powerpoint/2010/main" val="160705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Defining stigma</a:t>
            </a:r>
            <a:endParaRPr lang="en-US" dirty="0"/>
          </a:p>
        </p:txBody>
      </p:sp>
      <p:sp>
        <p:nvSpPr>
          <p:cNvPr id="3" name="Content Placeholder 2"/>
          <p:cNvSpPr>
            <a:spLocks noGrp="1"/>
          </p:cNvSpPr>
          <p:nvPr>
            <p:ph idx="1"/>
          </p:nvPr>
        </p:nvSpPr>
        <p:spPr/>
        <p:txBody>
          <a:bodyPr rtlCol="0">
            <a:normAutofit fontScale="92500" lnSpcReduction="10000"/>
          </a:bodyPr>
          <a:lstStyle/>
          <a:p>
            <a:pPr marL="0" indent="0">
              <a:buNone/>
              <a:defRPr/>
            </a:pPr>
            <a:r>
              <a:rPr lang="en-US" dirty="0" smtClean="0"/>
              <a:t>Link </a:t>
            </a:r>
            <a:r>
              <a:rPr lang="en-US" dirty="0"/>
              <a:t>and Phelan (2001, pg. 367), expand </a:t>
            </a:r>
            <a:r>
              <a:rPr lang="en-US" dirty="0" smtClean="0"/>
              <a:t>Goffman’s seminal work (Notes on a Spoiled Identity, 1963) </a:t>
            </a:r>
            <a:r>
              <a:rPr lang="en-US" dirty="0"/>
              <a:t>further by developing four processes of stigma: </a:t>
            </a:r>
            <a:endParaRPr lang="en-US" dirty="0" smtClean="0"/>
          </a:p>
          <a:p>
            <a:pPr marL="0" indent="0">
              <a:buNone/>
              <a:defRPr/>
            </a:pPr>
            <a:endParaRPr lang="en-US" dirty="0" smtClean="0"/>
          </a:p>
          <a:p>
            <a:pPr>
              <a:defRPr/>
            </a:pPr>
            <a:r>
              <a:rPr lang="en-US" dirty="0" smtClean="0"/>
              <a:t>1</a:t>
            </a:r>
            <a:r>
              <a:rPr lang="en-US" dirty="0"/>
              <a:t>) “human differences are labeled by others; </a:t>
            </a:r>
            <a:endParaRPr lang="en-US" dirty="0" smtClean="0"/>
          </a:p>
          <a:p>
            <a:pPr>
              <a:defRPr/>
            </a:pPr>
            <a:r>
              <a:rPr lang="en-US" dirty="0" smtClean="0"/>
              <a:t>2</a:t>
            </a:r>
            <a:r>
              <a:rPr lang="en-US" dirty="0"/>
              <a:t>) dominant culture stereotypes these labels; </a:t>
            </a:r>
            <a:endParaRPr lang="en-US" dirty="0" smtClean="0"/>
          </a:p>
          <a:p>
            <a:pPr>
              <a:defRPr/>
            </a:pPr>
            <a:r>
              <a:rPr lang="en-US" dirty="0" smtClean="0"/>
              <a:t>3</a:t>
            </a:r>
            <a:r>
              <a:rPr lang="en-US" dirty="0"/>
              <a:t>) categories of labels separate the labeled group from larger society; and </a:t>
            </a:r>
            <a:endParaRPr lang="en-US" dirty="0" smtClean="0"/>
          </a:p>
          <a:p>
            <a:pPr>
              <a:defRPr/>
            </a:pPr>
            <a:r>
              <a:rPr lang="en-US" dirty="0" smtClean="0"/>
              <a:t>4</a:t>
            </a:r>
            <a:r>
              <a:rPr lang="en-US" dirty="0"/>
              <a:t>) status loss and discrimination leads to unequal outcomes.” </a:t>
            </a:r>
          </a:p>
        </p:txBody>
      </p:sp>
    </p:spTree>
    <p:extLst>
      <p:ext uri="{BB962C8B-B14F-4D97-AF65-F5344CB8AC3E}">
        <p14:creationId xmlns:p14="http://schemas.microsoft.com/office/powerpoint/2010/main" val="242825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428750"/>
            <a:ext cx="6457950" cy="977504"/>
          </a:xfrm>
        </p:spPr>
        <p:txBody>
          <a:bodyPr/>
          <a:lstStyle/>
          <a:p>
            <a:pPr>
              <a:defRPr/>
            </a:pPr>
            <a:r>
              <a:rPr lang="en-US" dirty="0" smtClean="0"/>
              <a:t>Types of stigma</a:t>
            </a:r>
            <a:endParaRPr lang="en-US" dirty="0"/>
          </a:p>
        </p:txBody>
      </p:sp>
      <p:sp>
        <p:nvSpPr>
          <p:cNvPr id="11267" name="Text Placeholder 2"/>
          <p:cNvSpPr>
            <a:spLocks noGrp="1"/>
          </p:cNvSpPr>
          <p:nvPr>
            <p:ph type="body" idx="1"/>
          </p:nvPr>
        </p:nvSpPr>
        <p:spPr>
          <a:xfrm>
            <a:off x="514350" y="2508648"/>
            <a:ext cx="2591991" cy="463153"/>
          </a:xfrm>
        </p:spPr>
        <p:txBody>
          <a:bodyPr/>
          <a:lstStyle/>
          <a:p>
            <a:r>
              <a:rPr lang="en-US" altLang="en-US" b="1" smtClean="0"/>
              <a:t>Enacted Stigma</a:t>
            </a:r>
          </a:p>
        </p:txBody>
      </p:sp>
      <p:sp>
        <p:nvSpPr>
          <p:cNvPr id="4" name="Text Placeholder 3"/>
          <p:cNvSpPr>
            <a:spLocks noGrp="1"/>
          </p:cNvSpPr>
          <p:nvPr>
            <p:ph type="body" sz="half" idx="15"/>
          </p:nvPr>
        </p:nvSpPr>
        <p:spPr>
          <a:xfrm>
            <a:off x="514350" y="3036094"/>
            <a:ext cx="2591991" cy="2575322"/>
          </a:xfrm>
        </p:spPr>
        <p:txBody>
          <a:bodyPr rtlCol="0">
            <a:normAutofit lnSpcReduction="10000"/>
          </a:bodyPr>
          <a:lstStyle/>
          <a:p>
            <a:pPr marL="214313" indent="-214313">
              <a:buFont typeface="Arial" panose="020B0604020202020204" pitchFamily="34" charset="0"/>
              <a:buChar char="•"/>
              <a:defRPr/>
            </a:pPr>
            <a:r>
              <a:rPr lang="en-US" sz="1500" dirty="0"/>
              <a:t>Negative reactions to stigma, especially in social settings” and </a:t>
            </a:r>
          </a:p>
          <a:p>
            <a:pPr marL="214313" indent="-214313">
              <a:buFont typeface="Arial" panose="020B0604020202020204" pitchFamily="34" charset="0"/>
              <a:buChar char="•"/>
              <a:defRPr/>
            </a:pPr>
            <a:r>
              <a:rPr lang="en-US" sz="1500" dirty="0"/>
              <a:t>“episodes of discrimination experienced by those with the stigmatizing attribute”</a:t>
            </a:r>
          </a:p>
          <a:p>
            <a:pPr>
              <a:defRPr/>
            </a:pPr>
            <a:endParaRPr lang="en-US" dirty="0" smtClean="0"/>
          </a:p>
          <a:p>
            <a:pPr>
              <a:defRPr/>
            </a:pPr>
            <a:endParaRPr lang="en-US" dirty="0" smtClean="0"/>
          </a:p>
          <a:p>
            <a:pPr>
              <a:defRPr/>
            </a:pPr>
            <a:r>
              <a:rPr lang="en-US" dirty="0" err="1" smtClean="0"/>
              <a:t>Saewyc</a:t>
            </a:r>
            <a:r>
              <a:rPr lang="en-US" dirty="0"/>
              <a:t>, E. M., Poon, C. S., Homma, Y., &amp; </a:t>
            </a:r>
            <a:r>
              <a:rPr lang="en-US" dirty="0" err="1"/>
              <a:t>Skay</a:t>
            </a:r>
            <a:r>
              <a:rPr lang="en-US" dirty="0"/>
              <a:t>, C. L. (2008); </a:t>
            </a:r>
            <a:r>
              <a:rPr lang="en-US" dirty="0" err="1"/>
              <a:t>Lekas</a:t>
            </a:r>
            <a:r>
              <a:rPr lang="en-US" dirty="0"/>
              <a:t>, H. M., Siegel, K., &amp; </a:t>
            </a:r>
            <a:r>
              <a:rPr lang="en-US" dirty="0" err="1"/>
              <a:t>Leider</a:t>
            </a:r>
            <a:r>
              <a:rPr lang="en-US" dirty="0"/>
              <a:t>, J. (2011)</a:t>
            </a:r>
          </a:p>
        </p:txBody>
      </p:sp>
      <p:sp>
        <p:nvSpPr>
          <p:cNvPr id="11269" name="Text Placeholder 4"/>
          <p:cNvSpPr>
            <a:spLocks noGrp="1"/>
          </p:cNvSpPr>
          <p:nvPr>
            <p:ph type="body" sz="quarter" idx="3"/>
          </p:nvPr>
        </p:nvSpPr>
        <p:spPr>
          <a:xfrm>
            <a:off x="3276600" y="2508648"/>
            <a:ext cx="2591991" cy="469106"/>
          </a:xfrm>
        </p:spPr>
        <p:txBody>
          <a:bodyPr/>
          <a:lstStyle/>
          <a:p>
            <a:r>
              <a:rPr lang="en-US" altLang="en-US" b="1" smtClean="0"/>
              <a:t>Internalized Stigma</a:t>
            </a:r>
          </a:p>
        </p:txBody>
      </p:sp>
      <p:sp>
        <p:nvSpPr>
          <p:cNvPr id="11270" name="Text Placeholder 5"/>
          <p:cNvSpPr>
            <a:spLocks noGrp="1"/>
          </p:cNvSpPr>
          <p:nvPr>
            <p:ph type="body" sz="half" idx="16"/>
          </p:nvPr>
        </p:nvSpPr>
        <p:spPr>
          <a:xfrm>
            <a:off x="3106341" y="3034904"/>
            <a:ext cx="2761059" cy="2693194"/>
          </a:xfrm>
        </p:spPr>
        <p:txBody>
          <a:bodyPr/>
          <a:lstStyle/>
          <a:p>
            <a:endParaRPr lang="en-US" altLang="en-US" sz="1500"/>
          </a:p>
          <a:p>
            <a:r>
              <a:rPr lang="en-US" altLang="en-US" sz="1500"/>
              <a:t>“self-directed prejudice in response to adapting one’s self-concept to be congruent with stigmatizing responses by society”</a:t>
            </a:r>
          </a:p>
          <a:p>
            <a:endParaRPr lang="en-US" altLang="en-US" smtClean="0"/>
          </a:p>
          <a:p>
            <a:endParaRPr lang="en-US" altLang="en-US" smtClean="0"/>
          </a:p>
          <a:p>
            <a:endParaRPr lang="en-US" altLang="en-US" smtClean="0"/>
          </a:p>
          <a:p>
            <a:r>
              <a:rPr lang="en-US" altLang="en-US" smtClean="0"/>
              <a:t>Herek, Gillis, &amp; Cogan, 2009</a:t>
            </a:r>
          </a:p>
        </p:txBody>
      </p:sp>
      <p:sp>
        <p:nvSpPr>
          <p:cNvPr id="11271" name="Text Placeholder 6"/>
          <p:cNvSpPr>
            <a:spLocks noGrp="1"/>
          </p:cNvSpPr>
          <p:nvPr>
            <p:ph type="body" sz="quarter" idx="13"/>
          </p:nvPr>
        </p:nvSpPr>
        <p:spPr>
          <a:xfrm>
            <a:off x="6038850" y="2501503"/>
            <a:ext cx="2591991" cy="470297"/>
          </a:xfrm>
        </p:spPr>
        <p:txBody>
          <a:bodyPr/>
          <a:lstStyle/>
          <a:p>
            <a:r>
              <a:rPr lang="en-US" altLang="en-US" b="1" smtClean="0"/>
              <a:t>Anticipated Stigma</a:t>
            </a:r>
          </a:p>
        </p:txBody>
      </p:sp>
      <p:sp>
        <p:nvSpPr>
          <p:cNvPr id="8" name="Text Placeholder 7"/>
          <p:cNvSpPr>
            <a:spLocks noGrp="1"/>
          </p:cNvSpPr>
          <p:nvPr>
            <p:ph type="body" sz="half" idx="17"/>
          </p:nvPr>
        </p:nvSpPr>
        <p:spPr>
          <a:xfrm>
            <a:off x="6038850" y="3036094"/>
            <a:ext cx="2591991" cy="2484835"/>
          </a:xfrm>
        </p:spPr>
        <p:txBody>
          <a:bodyPr rtlCol="0">
            <a:normAutofit fontScale="92500"/>
          </a:bodyPr>
          <a:lstStyle/>
          <a:p>
            <a:pPr>
              <a:defRPr/>
            </a:pPr>
            <a:endParaRPr lang="en-US" dirty="0"/>
          </a:p>
          <a:p>
            <a:pPr>
              <a:defRPr/>
            </a:pPr>
            <a:endParaRPr lang="en-US" dirty="0" smtClean="0"/>
          </a:p>
          <a:p>
            <a:pPr>
              <a:defRPr/>
            </a:pPr>
            <a:r>
              <a:rPr lang="en-US" sz="1500" dirty="0"/>
              <a:t>“The degree to which individuals expect that others will stigmatize them in various settings”</a:t>
            </a:r>
          </a:p>
          <a:p>
            <a:pPr>
              <a:defRPr/>
            </a:pPr>
            <a:endParaRPr lang="en-US" dirty="0"/>
          </a:p>
          <a:p>
            <a:pPr>
              <a:defRPr/>
            </a:pPr>
            <a:endParaRPr lang="en-US" dirty="0" smtClean="0"/>
          </a:p>
          <a:p>
            <a:pPr>
              <a:defRPr/>
            </a:pPr>
            <a:endParaRPr lang="en-US" dirty="0"/>
          </a:p>
          <a:p>
            <a:pPr>
              <a:defRPr/>
            </a:pPr>
            <a:endParaRPr lang="en-US" dirty="0" smtClean="0"/>
          </a:p>
          <a:p>
            <a:pPr>
              <a:defRPr/>
            </a:pPr>
            <a:r>
              <a:rPr lang="en-US" dirty="0" smtClean="0"/>
              <a:t>Quinn </a:t>
            </a:r>
            <a:r>
              <a:rPr lang="en-US" dirty="0"/>
              <a:t>&amp; </a:t>
            </a:r>
            <a:r>
              <a:rPr lang="en-US" dirty="0" err="1"/>
              <a:t>Chaudoir</a:t>
            </a:r>
            <a:r>
              <a:rPr lang="en-US" dirty="0"/>
              <a:t>, 2009</a:t>
            </a:r>
          </a:p>
        </p:txBody>
      </p:sp>
    </p:spTree>
    <p:extLst>
      <p:ext uri="{BB962C8B-B14F-4D97-AF65-F5344CB8AC3E}">
        <p14:creationId xmlns:p14="http://schemas.microsoft.com/office/powerpoint/2010/main" val="113670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Types of stigma</a:t>
            </a:r>
            <a:endParaRPr lang="en-US" dirty="0"/>
          </a:p>
        </p:txBody>
      </p:sp>
      <p:sp>
        <p:nvSpPr>
          <p:cNvPr id="12291" name="Text Placeholder 8"/>
          <p:cNvSpPr>
            <a:spLocks noGrp="1"/>
          </p:cNvSpPr>
          <p:nvPr>
            <p:ph type="body" idx="1"/>
          </p:nvPr>
        </p:nvSpPr>
        <p:spPr>
          <a:xfrm>
            <a:off x="685800" y="2495550"/>
            <a:ext cx="3810000" cy="617935"/>
          </a:xfrm>
        </p:spPr>
        <p:txBody>
          <a:bodyPr/>
          <a:lstStyle/>
          <a:p>
            <a:r>
              <a:rPr lang="en-US" altLang="en-US" smtClean="0"/>
              <a:t>Concealable Stigma</a:t>
            </a:r>
          </a:p>
        </p:txBody>
      </p:sp>
      <p:sp>
        <p:nvSpPr>
          <p:cNvPr id="10" name="Content Placeholder 9"/>
          <p:cNvSpPr>
            <a:spLocks noGrp="1"/>
          </p:cNvSpPr>
          <p:nvPr>
            <p:ph sz="half" idx="2"/>
          </p:nvPr>
        </p:nvSpPr>
        <p:spPr>
          <a:xfrm>
            <a:off x="514351" y="3206354"/>
            <a:ext cx="3983831" cy="2314575"/>
          </a:xfrm>
        </p:spPr>
        <p:txBody>
          <a:bodyPr rtlCol="0">
            <a:normAutofit/>
          </a:bodyPr>
          <a:lstStyle/>
          <a:p>
            <a:pPr>
              <a:defRPr/>
            </a:pPr>
            <a:r>
              <a:rPr lang="en-US" sz="1500" dirty="0"/>
              <a:t>“A stigma that can be kept hidden from others but carries with it a social devaluation” </a:t>
            </a:r>
          </a:p>
          <a:p>
            <a:pPr>
              <a:defRPr/>
            </a:pPr>
            <a:endParaRPr lang="en-US" dirty="0"/>
          </a:p>
          <a:p>
            <a:pPr marL="0" indent="0">
              <a:buNone/>
              <a:defRPr/>
            </a:pPr>
            <a:endParaRPr lang="en-US" sz="1050" dirty="0"/>
          </a:p>
          <a:p>
            <a:pPr marL="0" indent="0">
              <a:buNone/>
              <a:defRPr/>
            </a:pPr>
            <a:r>
              <a:rPr lang="en-US" sz="1050" dirty="0"/>
              <a:t>Quinn &amp; </a:t>
            </a:r>
            <a:r>
              <a:rPr lang="en-US" sz="1050" dirty="0" err="1"/>
              <a:t>Chaudoir</a:t>
            </a:r>
            <a:r>
              <a:rPr lang="en-US" sz="1050" dirty="0"/>
              <a:t>, 2009</a:t>
            </a:r>
          </a:p>
        </p:txBody>
      </p:sp>
      <p:sp>
        <p:nvSpPr>
          <p:cNvPr id="12293" name="Text Placeholder 10"/>
          <p:cNvSpPr>
            <a:spLocks noGrp="1"/>
          </p:cNvSpPr>
          <p:nvPr>
            <p:ph type="body" sz="quarter" idx="3"/>
          </p:nvPr>
        </p:nvSpPr>
        <p:spPr>
          <a:xfrm>
            <a:off x="4800600" y="2495550"/>
            <a:ext cx="3829050" cy="617935"/>
          </a:xfrm>
        </p:spPr>
        <p:txBody>
          <a:bodyPr/>
          <a:lstStyle/>
          <a:p>
            <a:r>
              <a:rPr lang="en-US" altLang="en-US" smtClean="0"/>
              <a:t>Associative Stigma</a:t>
            </a:r>
          </a:p>
        </p:txBody>
      </p:sp>
      <p:sp>
        <p:nvSpPr>
          <p:cNvPr id="12" name="Content Placeholder 11"/>
          <p:cNvSpPr>
            <a:spLocks noGrp="1"/>
          </p:cNvSpPr>
          <p:nvPr>
            <p:ph sz="quarter" idx="4"/>
          </p:nvPr>
        </p:nvSpPr>
        <p:spPr>
          <a:xfrm>
            <a:off x="4629150" y="3206354"/>
            <a:ext cx="4000500" cy="2314575"/>
          </a:xfrm>
        </p:spPr>
        <p:txBody>
          <a:bodyPr rtlCol="0">
            <a:normAutofit/>
          </a:bodyPr>
          <a:lstStyle/>
          <a:p>
            <a:pPr>
              <a:defRPr/>
            </a:pPr>
            <a:r>
              <a:rPr lang="en-US" sz="1500" dirty="0"/>
              <a:t>“A stigma due to association (typically a caregiver, sibling, parent, partner, friend) of someone who carries a concealable stigmatized identity.”</a:t>
            </a:r>
          </a:p>
          <a:p>
            <a:pPr>
              <a:defRPr/>
            </a:pPr>
            <a:endParaRPr lang="en-US" sz="1500" dirty="0"/>
          </a:p>
          <a:p>
            <a:pPr marL="0" indent="0">
              <a:buNone/>
              <a:defRPr/>
            </a:pPr>
            <a:r>
              <a:rPr lang="en-US" sz="1050" dirty="0"/>
              <a:t>Quinn &amp; </a:t>
            </a:r>
            <a:r>
              <a:rPr lang="en-US" sz="1050" dirty="0" err="1"/>
              <a:t>Chaudoir</a:t>
            </a:r>
            <a:r>
              <a:rPr lang="en-US" sz="1050" dirty="0"/>
              <a:t>, 2009</a:t>
            </a:r>
          </a:p>
        </p:txBody>
      </p:sp>
    </p:spTree>
    <p:extLst>
      <p:ext uri="{BB962C8B-B14F-4D97-AF65-F5344CB8AC3E}">
        <p14:creationId xmlns:p14="http://schemas.microsoft.com/office/powerpoint/2010/main" val="304054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Components of Stigma</a:t>
            </a:r>
            <a:endParaRPr lang="en-US" dirty="0"/>
          </a:p>
        </p:txBody>
      </p:sp>
      <p:sp>
        <p:nvSpPr>
          <p:cNvPr id="13315" name="Content Placeholder 2"/>
          <p:cNvSpPr>
            <a:spLocks noGrp="1"/>
          </p:cNvSpPr>
          <p:nvPr>
            <p:ph sz="half" idx="1"/>
          </p:nvPr>
        </p:nvSpPr>
        <p:spPr>
          <a:xfrm>
            <a:off x="514350" y="2502694"/>
            <a:ext cx="4000500" cy="3018235"/>
          </a:xfrm>
        </p:spPr>
        <p:txBody>
          <a:bodyPr anchor="ctr"/>
          <a:lstStyle/>
          <a:p>
            <a:pPr marL="0" indent="0" algn="ctr">
              <a:buNone/>
            </a:pPr>
            <a:r>
              <a:rPr lang="en-US" altLang="en-US" sz="4050"/>
              <a:t>Centrality</a:t>
            </a:r>
          </a:p>
        </p:txBody>
      </p:sp>
      <p:sp>
        <p:nvSpPr>
          <p:cNvPr id="13316" name="Content Placeholder 3"/>
          <p:cNvSpPr>
            <a:spLocks noGrp="1"/>
          </p:cNvSpPr>
          <p:nvPr>
            <p:ph sz="half" idx="2"/>
          </p:nvPr>
        </p:nvSpPr>
        <p:spPr>
          <a:xfrm>
            <a:off x="4629150" y="2502694"/>
            <a:ext cx="4000500" cy="3018235"/>
          </a:xfrm>
        </p:spPr>
        <p:txBody>
          <a:bodyPr anchor="ctr"/>
          <a:lstStyle/>
          <a:p>
            <a:pPr marL="0" indent="0" algn="ctr">
              <a:buNone/>
            </a:pPr>
            <a:r>
              <a:rPr lang="en-US" altLang="en-US" sz="4050"/>
              <a:t>Salience</a:t>
            </a:r>
          </a:p>
        </p:txBody>
      </p:sp>
    </p:spTree>
    <p:extLst>
      <p:ext uri="{BB962C8B-B14F-4D97-AF65-F5344CB8AC3E}">
        <p14:creationId xmlns:p14="http://schemas.microsoft.com/office/powerpoint/2010/main" val="39110944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570</TotalTime>
  <Words>1679</Words>
  <Application>Microsoft Office PowerPoint</Application>
  <PresentationFormat>On-screen Show (4:3)</PresentationFormat>
  <Paragraphs>301</Paragraphs>
  <Slides>31</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Rounded MT Bold</vt:lpstr>
      <vt:lpstr>Calibri</vt:lpstr>
      <vt:lpstr>Gill Sans MT</vt:lpstr>
      <vt:lpstr>Source Sans Pro</vt:lpstr>
      <vt:lpstr>Times New Roman</vt:lpstr>
      <vt:lpstr>Tw Cen MT</vt:lpstr>
      <vt:lpstr>Wingdings</vt:lpstr>
      <vt:lpstr>Wingdings 2</vt:lpstr>
      <vt:lpstr>Median</vt:lpstr>
      <vt:lpstr>Expanding HIV Prevention with telehealth  </vt:lpstr>
      <vt:lpstr>HIV in the U.S.</vt:lpstr>
      <vt:lpstr>HIV in the U.S. Non-random patterns of HIV infection</vt:lpstr>
      <vt:lpstr>HIV among MSM: A Syndemic Theory</vt:lpstr>
      <vt:lpstr>Defining stigma</vt:lpstr>
      <vt:lpstr>Defining stigma</vt:lpstr>
      <vt:lpstr>Types of stigma</vt:lpstr>
      <vt:lpstr>Types of stigma</vt:lpstr>
      <vt:lpstr>Components of Stigma</vt:lpstr>
      <vt:lpstr>Minority Stress theory</vt:lpstr>
      <vt:lpstr>How does stigma shape health?</vt:lpstr>
      <vt:lpstr>Video-based counseling for home HIV testing</vt:lpstr>
      <vt:lpstr>Reaching remote couples and improving counseling for home-based testing</vt:lpstr>
      <vt:lpstr>Reaching remote couples and improving counseling for home-based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role of substance use</vt:lpstr>
      <vt:lpstr>Bringing all this together</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Rob’s work</dc:title>
  <dc:creator>White, Darcy</dc:creator>
  <cp:lastModifiedBy>Stephenson, Robert</cp:lastModifiedBy>
  <cp:revision>59</cp:revision>
  <dcterms:created xsi:type="dcterms:W3CDTF">2014-01-10T15:22:27Z</dcterms:created>
  <dcterms:modified xsi:type="dcterms:W3CDTF">2019-09-24T07:23:10Z</dcterms:modified>
</cp:coreProperties>
</file>